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8"/>
  </p:notesMasterIdLst>
  <p:sldIdLst>
    <p:sldId id="256" r:id="rId2"/>
    <p:sldId id="271" r:id="rId3"/>
    <p:sldId id="316" r:id="rId4"/>
    <p:sldId id="317" r:id="rId5"/>
    <p:sldId id="318" r:id="rId6"/>
    <p:sldId id="321" r:id="rId7"/>
    <p:sldId id="322" r:id="rId8"/>
    <p:sldId id="323" r:id="rId9"/>
    <p:sldId id="324" r:id="rId10"/>
    <p:sldId id="325" r:id="rId11"/>
    <p:sldId id="345" r:id="rId12"/>
    <p:sldId id="326" r:id="rId13"/>
    <p:sldId id="327" r:id="rId14"/>
    <p:sldId id="332" r:id="rId15"/>
    <p:sldId id="331" r:id="rId16"/>
    <p:sldId id="333" r:id="rId17"/>
    <p:sldId id="334" r:id="rId18"/>
    <p:sldId id="335" r:id="rId19"/>
    <p:sldId id="346" r:id="rId20"/>
    <p:sldId id="336" r:id="rId21"/>
    <p:sldId id="337" r:id="rId22"/>
    <p:sldId id="341" r:id="rId23"/>
    <p:sldId id="340" r:id="rId24"/>
    <p:sldId id="339" r:id="rId25"/>
    <p:sldId id="343" r:id="rId26"/>
    <p:sldId id="344"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65A4"/>
    <a:srgbClr val="1B5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89681" autoAdjust="0"/>
  </p:normalViewPr>
  <p:slideViewPr>
    <p:cSldViewPr>
      <p:cViewPr>
        <p:scale>
          <a:sx n="75" d="100"/>
          <a:sy n="75" d="100"/>
        </p:scale>
        <p:origin x="-11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04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E66D6-321F-456A-B853-38C8F35FA71C}" type="doc">
      <dgm:prSet loTypeId="urn:microsoft.com/office/officeart/2005/8/layout/hList1" loCatId="list" qsTypeId="urn:microsoft.com/office/officeart/2005/8/quickstyle/3d2" qsCatId="3D" csTypeId="urn:microsoft.com/office/officeart/2005/8/colors/accent1_2#1" csCatId="accent1" phldr="1"/>
      <dgm:spPr/>
      <dgm:t>
        <a:bodyPr/>
        <a:lstStyle/>
        <a:p>
          <a:endParaRPr lang="en-US"/>
        </a:p>
      </dgm:t>
    </dgm:pt>
    <dgm:pt modelId="{F65EA64F-B2C5-47A4-9B49-13A6F408144A}">
      <dgm:prSet phldrT="[Text]"/>
      <dgm:spPr>
        <a:solidFill>
          <a:srgbClr val="0065A4"/>
        </a:solidFill>
      </dgm:spPr>
      <dgm:t>
        <a:bodyPr/>
        <a:lstStyle/>
        <a:p>
          <a:r>
            <a:rPr lang="en-US" dirty="0" smtClean="0"/>
            <a:t>Create an Account</a:t>
          </a:r>
          <a:endParaRPr lang="en-US" dirty="0"/>
        </a:p>
      </dgm:t>
    </dgm:pt>
    <dgm:pt modelId="{7B73C59D-6B00-494E-9794-9ED0C0E1A01C}" type="parTrans" cxnId="{899089D8-C2ED-4764-8E5E-114402A25B06}">
      <dgm:prSet/>
      <dgm:spPr/>
      <dgm:t>
        <a:bodyPr/>
        <a:lstStyle/>
        <a:p>
          <a:endParaRPr lang="en-US"/>
        </a:p>
      </dgm:t>
    </dgm:pt>
    <dgm:pt modelId="{67AD7CD9-293B-4F22-B4F3-48B567D0FDC7}" type="sibTrans" cxnId="{899089D8-C2ED-4764-8E5E-114402A25B06}">
      <dgm:prSet/>
      <dgm:spPr/>
      <dgm:t>
        <a:bodyPr/>
        <a:lstStyle/>
        <a:p>
          <a:endParaRPr lang="en-US"/>
        </a:p>
      </dgm:t>
    </dgm:pt>
    <dgm:pt modelId="{016A2A91-E84D-46FE-95CE-F19F6B86BC95}">
      <dgm:prSet phldrT="[Text]"/>
      <dgm:spPr/>
      <dgm:t>
        <a:bodyPr/>
        <a:lstStyle/>
        <a:p>
          <a:r>
            <a:rPr lang="en-US" dirty="0" smtClean="0"/>
            <a:t>Build and store up to five distinct resumes.</a:t>
          </a:r>
          <a:endParaRPr lang="en-US" dirty="0"/>
        </a:p>
      </dgm:t>
    </dgm:pt>
    <dgm:pt modelId="{0DDC9B3C-02AA-4543-94F5-C747D986637F}" type="parTrans" cxnId="{FD908363-AE96-41D6-84A8-D3DFED374D04}">
      <dgm:prSet/>
      <dgm:spPr/>
      <dgm:t>
        <a:bodyPr/>
        <a:lstStyle/>
        <a:p>
          <a:endParaRPr lang="en-US"/>
        </a:p>
      </dgm:t>
    </dgm:pt>
    <dgm:pt modelId="{9EFB3455-00E8-42D8-BBF5-7E1C13183C5F}" type="sibTrans" cxnId="{FD908363-AE96-41D6-84A8-D3DFED374D04}">
      <dgm:prSet/>
      <dgm:spPr/>
      <dgm:t>
        <a:bodyPr/>
        <a:lstStyle/>
        <a:p>
          <a:endParaRPr lang="en-US"/>
        </a:p>
      </dgm:t>
    </dgm:pt>
    <dgm:pt modelId="{B5241D42-365F-4AF4-BDD7-C38C517C50E0}">
      <dgm:prSet phldrT="[Text]"/>
      <dgm:spPr>
        <a:solidFill>
          <a:srgbClr val="0065A4"/>
        </a:solidFill>
      </dgm:spPr>
      <dgm:t>
        <a:bodyPr/>
        <a:lstStyle/>
        <a:p>
          <a:r>
            <a:rPr lang="en-US" dirty="0" smtClean="0"/>
            <a:t>Look for a Job</a:t>
          </a:r>
          <a:endParaRPr lang="en-US" dirty="0"/>
        </a:p>
      </dgm:t>
    </dgm:pt>
    <dgm:pt modelId="{D9CD9BA0-3D2D-402C-BCAF-9A1BD228B483}" type="parTrans" cxnId="{98693092-DEFD-41A0-97C6-4C950518B600}">
      <dgm:prSet/>
      <dgm:spPr/>
      <dgm:t>
        <a:bodyPr/>
        <a:lstStyle/>
        <a:p>
          <a:endParaRPr lang="en-US"/>
        </a:p>
      </dgm:t>
    </dgm:pt>
    <dgm:pt modelId="{EA8E75E0-4592-4718-BEED-DA9D095D2D46}" type="sibTrans" cxnId="{98693092-DEFD-41A0-97C6-4C950518B600}">
      <dgm:prSet/>
      <dgm:spPr/>
      <dgm:t>
        <a:bodyPr/>
        <a:lstStyle/>
        <a:p>
          <a:endParaRPr lang="en-US"/>
        </a:p>
      </dgm:t>
    </dgm:pt>
    <dgm:pt modelId="{F82A0ECD-BAB5-4674-895E-70DB0B9EECE2}">
      <dgm:prSet phldrT="[Text]"/>
      <dgm:spPr/>
      <dgm:t>
        <a:bodyPr/>
        <a:lstStyle/>
        <a:p>
          <a:r>
            <a:rPr lang="en-US" dirty="0" smtClean="0"/>
            <a:t>Search by Agency, Occupation, Grade, Location, etc.</a:t>
          </a:r>
          <a:endParaRPr lang="en-US" dirty="0"/>
        </a:p>
      </dgm:t>
    </dgm:pt>
    <dgm:pt modelId="{6776936F-1948-46AF-A141-7CA0CA1FBF8C}" type="parTrans" cxnId="{5877D559-9EE7-4268-AF92-7329A3216530}">
      <dgm:prSet/>
      <dgm:spPr/>
      <dgm:t>
        <a:bodyPr/>
        <a:lstStyle/>
        <a:p>
          <a:endParaRPr lang="en-US"/>
        </a:p>
      </dgm:t>
    </dgm:pt>
    <dgm:pt modelId="{412AA2E2-3CB8-4A62-81F6-806E9BD23DBE}" type="sibTrans" cxnId="{5877D559-9EE7-4268-AF92-7329A3216530}">
      <dgm:prSet/>
      <dgm:spPr/>
      <dgm:t>
        <a:bodyPr/>
        <a:lstStyle/>
        <a:p>
          <a:endParaRPr lang="en-US"/>
        </a:p>
      </dgm:t>
    </dgm:pt>
    <dgm:pt modelId="{0C5B0747-6A35-465C-9513-3FCB9C6D4606}">
      <dgm:prSet phldrT="[Text]"/>
      <dgm:spPr>
        <a:solidFill>
          <a:srgbClr val="0065A4"/>
        </a:solidFill>
      </dgm:spPr>
      <dgm:t>
        <a:bodyPr/>
        <a:lstStyle/>
        <a:p>
          <a:r>
            <a:rPr lang="en-US" dirty="0" smtClean="0"/>
            <a:t>Be Informed</a:t>
          </a:r>
          <a:endParaRPr lang="en-US" dirty="0"/>
        </a:p>
      </dgm:t>
    </dgm:pt>
    <dgm:pt modelId="{6FAE8AC9-DE43-413C-B918-D87FBD338FF2}" type="parTrans" cxnId="{9E82D3A1-8499-46BF-9852-D1AA9F248FB2}">
      <dgm:prSet/>
      <dgm:spPr/>
      <dgm:t>
        <a:bodyPr/>
        <a:lstStyle/>
        <a:p>
          <a:endParaRPr lang="en-US"/>
        </a:p>
      </dgm:t>
    </dgm:pt>
    <dgm:pt modelId="{15082C21-0E51-4FAA-950A-A28BF3074045}" type="sibTrans" cxnId="{9E82D3A1-8499-46BF-9852-D1AA9F248FB2}">
      <dgm:prSet/>
      <dgm:spPr/>
      <dgm:t>
        <a:bodyPr/>
        <a:lstStyle/>
        <a:p>
          <a:endParaRPr lang="en-US"/>
        </a:p>
      </dgm:t>
    </dgm:pt>
    <dgm:pt modelId="{B01BDAD7-EF66-4A40-BF27-AA5E0FCB1ADC}">
      <dgm:prSet phldrT="[Text]"/>
      <dgm:spPr/>
      <dgm:t>
        <a:bodyPr/>
        <a:lstStyle/>
        <a:p>
          <a:r>
            <a:rPr lang="en-US" dirty="0" smtClean="0"/>
            <a:t>Learn how to use USAJOBS by accessing their tutorials.</a:t>
          </a:r>
          <a:endParaRPr lang="en-US" dirty="0"/>
        </a:p>
      </dgm:t>
    </dgm:pt>
    <dgm:pt modelId="{536DA1F4-0775-47D2-AF37-43323530F0A8}" type="parTrans" cxnId="{7F01C638-BDCF-44BC-A6D6-69D1BD8DBBE7}">
      <dgm:prSet/>
      <dgm:spPr/>
      <dgm:t>
        <a:bodyPr/>
        <a:lstStyle/>
        <a:p>
          <a:endParaRPr lang="en-US"/>
        </a:p>
      </dgm:t>
    </dgm:pt>
    <dgm:pt modelId="{0EB1486C-E449-4609-9D4A-189776C7A4D4}" type="sibTrans" cxnId="{7F01C638-BDCF-44BC-A6D6-69D1BD8DBBE7}">
      <dgm:prSet/>
      <dgm:spPr/>
      <dgm:t>
        <a:bodyPr/>
        <a:lstStyle/>
        <a:p>
          <a:endParaRPr lang="en-US"/>
        </a:p>
      </dgm:t>
    </dgm:pt>
    <dgm:pt modelId="{40583ECD-10E7-47A3-BE4B-8FDD5A20FAE7}">
      <dgm:prSet/>
      <dgm:spPr/>
      <dgm:t>
        <a:bodyPr/>
        <a:lstStyle/>
        <a:p>
          <a:r>
            <a:rPr lang="en-US" dirty="0" smtClean="0"/>
            <a:t>Create and save job searches to receive automatic notifications.</a:t>
          </a:r>
          <a:endParaRPr lang="en-US" dirty="0"/>
        </a:p>
      </dgm:t>
    </dgm:pt>
    <dgm:pt modelId="{29FFCEDF-D5E7-4C42-9BE0-131474562E93}" type="parTrans" cxnId="{9B905AB8-029F-45C4-AE02-59EDADB1E40B}">
      <dgm:prSet/>
      <dgm:spPr/>
      <dgm:t>
        <a:bodyPr/>
        <a:lstStyle/>
        <a:p>
          <a:endParaRPr lang="en-US"/>
        </a:p>
      </dgm:t>
    </dgm:pt>
    <dgm:pt modelId="{11F038D1-2F8D-4D16-A16F-C29B531842E5}" type="sibTrans" cxnId="{9B905AB8-029F-45C4-AE02-59EDADB1E40B}">
      <dgm:prSet/>
      <dgm:spPr/>
      <dgm:t>
        <a:bodyPr/>
        <a:lstStyle/>
        <a:p>
          <a:endParaRPr lang="en-US"/>
        </a:p>
      </dgm:t>
    </dgm:pt>
    <dgm:pt modelId="{DCAFCA84-A8C0-41E8-8E97-16C06C48F9D9}">
      <dgm:prSet/>
      <dgm:spPr/>
      <dgm:t>
        <a:bodyPr/>
        <a:lstStyle/>
        <a:p>
          <a:r>
            <a:rPr lang="en-US" dirty="0" smtClean="0"/>
            <a:t>Apply for jobs or save them to review later.</a:t>
          </a:r>
          <a:endParaRPr lang="en-US" dirty="0"/>
        </a:p>
      </dgm:t>
    </dgm:pt>
    <dgm:pt modelId="{3CEE777E-EDF4-4B05-86C7-6B57C4D46333}" type="parTrans" cxnId="{9B9FC843-E5D2-44CE-A917-DB10C44EB1F2}">
      <dgm:prSet/>
      <dgm:spPr/>
      <dgm:t>
        <a:bodyPr/>
        <a:lstStyle/>
        <a:p>
          <a:endParaRPr lang="en-US"/>
        </a:p>
      </dgm:t>
    </dgm:pt>
    <dgm:pt modelId="{397739B3-551E-4875-8561-94ECE1A0D15B}" type="sibTrans" cxnId="{9B9FC843-E5D2-44CE-A917-DB10C44EB1F2}">
      <dgm:prSet/>
      <dgm:spPr/>
      <dgm:t>
        <a:bodyPr/>
        <a:lstStyle/>
        <a:p>
          <a:endParaRPr lang="en-US"/>
        </a:p>
      </dgm:t>
    </dgm:pt>
    <dgm:pt modelId="{688DC76C-320E-41F9-9F73-01CDAA3226C0}">
      <dgm:prSet/>
      <dgm:spPr/>
      <dgm:t>
        <a:bodyPr/>
        <a:lstStyle/>
        <a:p>
          <a:r>
            <a:rPr lang="en-US" dirty="0" smtClean="0"/>
            <a:t>Apply to Federal Agencies.</a:t>
          </a:r>
          <a:endParaRPr lang="en-US" dirty="0"/>
        </a:p>
      </dgm:t>
    </dgm:pt>
    <dgm:pt modelId="{9DE9C7EC-7A68-4787-BB36-1D61AF72ED3A}" type="parTrans" cxnId="{B1F2AFA9-A8A6-4F36-82C4-429D02D8F2DF}">
      <dgm:prSet/>
      <dgm:spPr/>
      <dgm:t>
        <a:bodyPr/>
        <a:lstStyle/>
        <a:p>
          <a:endParaRPr lang="en-US"/>
        </a:p>
      </dgm:t>
    </dgm:pt>
    <dgm:pt modelId="{9FAAD5EF-4482-4F12-A11C-1A1C3A08A0C9}" type="sibTrans" cxnId="{B1F2AFA9-A8A6-4F36-82C4-429D02D8F2DF}">
      <dgm:prSet/>
      <dgm:spPr/>
      <dgm:t>
        <a:bodyPr/>
        <a:lstStyle/>
        <a:p>
          <a:endParaRPr lang="en-US"/>
        </a:p>
      </dgm:t>
    </dgm:pt>
    <dgm:pt modelId="{AE615FCA-E53A-4C36-A067-255B4C5F2B1E}">
      <dgm:prSet/>
      <dgm:spPr/>
      <dgm:t>
        <a:bodyPr/>
        <a:lstStyle/>
        <a:p>
          <a:r>
            <a:rPr lang="en-US" dirty="0" smtClean="0"/>
            <a:t>Learn about the federal hiring process.</a:t>
          </a:r>
          <a:endParaRPr lang="en-US" dirty="0"/>
        </a:p>
      </dgm:t>
    </dgm:pt>
    <dgm:pt modelId="{17341CF5-706D-45F7-90B9-3CE49D3A6004}" type="parTrans" cxnId="{5D7036E9-4E1E-4B5E-823E-0B15374D3A9C}">
      <dgm:prSet/>
      <dgm:spPr/>
      <dgm:t>
        <a:bodyPr/>
        <a:lstStyle/>
        <a:p>
          <a:endParaRPr lang="en-US"/>
        </a:p>
      </dgm:t>
    </dgm:pt>
    <dgm:pt modelId="{4B1C69BC-00CB-4933-9309-ABA9DAB69921}" type="sibTrans" cxnId="{5D7036E9-4E1E-4B5E-823E-0B15374D3A9C}">
      <dgm:prSet/>
      <dgm:spPr/>
      <dgm:t>
        <a:bodyPr/>
        <a:lstStyle/>
        <a:p>
          <a:endParaRPr lang="en-US"/>
        </a:p>
      </dgm:t>
    </dgm:pt>
    <dgm:pt modelId="{A6990137-5AC1-440F-A62A-CD945D44F25D}">
      <dgm:prSet/>
      <dgm:spPr/>
      <dgm:t>
        <a:bodyPr/>
        <a:lstStyle/>
        <a:p>
          <a:r>
            <a:rPr lang="en-US" dirty="0" smtClean="0"/>
            <a:t>Learn about special hiring programs.</a:t>
          </a:r>
          <a:endParaRPr lang="en-US" dirty="0"/>
        </a:p>
      </dgm:t>
    </dgm:pt>
    <dgm:pt modelId="{2C3EDBA8-2611-4D8E-BF10-90273FE1249E}" type="parTrans" cxnId="{B3FA7DBA-21B7-4BE3-B4D8-1CBA18101929}">
      <dgm:prSet/>
      <dgm:spPr/>
      <dgm:t>
        <a:bodyPr/>
        <a:lstStyle/>
        <a:p>
          <a:endParaRPr lang="en-US"/>
        </a:p>
      </dgm:t>
    </dgm:pt>
    <dgm:pt modelId="{6DDB8A22-0FA9-4B55-B834-12C33B496EB1}" type="sibTrans" cxnId="{B3FA7DBA-21B7-4BE3-B4D8-1CBA18101929}">
      <dgm:prSet/>
      <dgm:spPr/>
      <dgm:t>
        <a:bodyPr/>
        <a:lstStyle/>
        <a:p>
          <a:endParaRPr lang="en-US"/>
        </a:p>
      </dgm:t>
    </dgm:pt>
    <dgm:pt modelId="{30DCB076-8D27-404E-846C-9F3D82D4D748}">
      <dgm:prSet phldrT="[Text]"/>
      <dgm:spPr/>
      <dgm:t>
        <a:bodyPr/>
        <a:lstStyle/>
        <a:p>
          <a:r>
            <a:rPr lang="en-US" dirty="0" smtClean="0"/>
            <a:t>View jobs available to the general public and those available to Federal employees.</a:t>
          </a:r>
          <a:endParaRPr lang="en-US" dirty="0"/>
        </a:p>
      </dgm:t>
    </dgm:pt>
    <dgm:pt modelId="{D14422AF-39E0-4F6C-92FF-475F48EA0277}" type="parTrans" cxnId="{497CEAB7-D0D3-4190-A40E-F042ECAD1147}">
      <dgm:prSet/>
      <dgm:spPr/>
    </dgm:pt>
    <dgm:pt modelId="{4CC2E716-590C-4B5A-8E9C-A6EAC5D57559}" type="sibTrans" cxnId="{497CEAB7-D0D3-4190-A40E-F042ECAD1147}">
      <dgm:prSet/>
      <dgm:spPr/>
    </dgm:pt>
    <dgm:pt modelId="{C4145C35-DAC6-4A7A-B41D-E49941634506}" type="pres">
      <dgm:prSet presAssocID="{D27E66D6-321F-456A-B853-38C8F35FA71C}" presName="Name0" presStyleCnt="0">
        <dgm:presLayoutVars>
          <dgm:dir/>
          <dgm:animLvl val="lvl"/>
          <dgm:resizeHandles val="exact"/>
        </dgm:presLayoutVars>
      </dgm:prSet>
      <dgm:spPr/>
      <dgm:t>
        <a:bodyPr/>
        <a:lstStyle/>
        <a:p>
          <a:endParaRPr lang="en-US"/>
        </a:p>
      </dgm:t>
    </dgm:pt>
    <dgm:pt modelId="{0861C042-56BC-4F78-8F4A-F49DFF66E974}" type="pres">
      <dgm:prSet presAssocID="{F65EA64F-B2C5-47A4-9B49-13A6F408144A}" presName="composite" presStyleCnt="0"/>
      <dgm:spPr/>
    </dgm:pt>
    <dgm:pt modelId="{38E25A94-5F5A-44AD-8DCB-923690A54CF7}" type="pres">
      <dgm:prSet presAssocID="{F65EA64F-B2C5-47A4-9B49-13A6F408144A}" presName="parTx" presStyleLbl="alignNode1" presStyleIdx="0" presStyleCnt="3">
        <dgm:presLayoutVars>
          <dgm:chMax val="0"/>
          <dgm:chPref val="0"/>
          <dgm:bulletEnabled val="1"/>
        </dgm:presLayoutVars>
      </dgm:prSet>
      <dgm:spPr/>
      <dgm:t>
        <a:bodyPr/>
        <a:lstStyle/>
        <a:p>
          <a:endParaRPr lang="en-US"/>
        </a:p>
      </dgm:t>
    </dgm:pt>
    <dgm:pt modelId="{8AD25178-D94B-435C-8B52-1437EB4B2F78}" type="pres">
      <dgm:prSet presAssocID="{F65EA64F-B2C5-47A4-9B49-13A6F408144A}" presName="desTx" presStyleLbl="alignAccFollowNode1" presStyleIdx="0" presStyleCnt="3">
        <dgm:presLayoutVars>
          <dgm:bulletEnabled val="1"/>
        </dgm:presLayoutVars>
      </dgm:prSet>
      <dgm:spPr/>
      <dgm:t>
        <a:bodyPr/>
        <a:lstStyle/>
        <a:p>
          <a:endParaRPr lang="en-US"/>
        </a:p>
      </dgm:t>
    </dgm:pt>
    <dgm:pt modelId="{7974302B-7E02-4D6B-AFBD-7DB7C3C5097F}" type="pres">
      <dgm:prSet presAssocID="{67AD7CD9-293B-4F22-B4F3-48B567D0FDC7}" presName="space" presStyleCnt="0"/>
      <dgm:spPr/>
    </dgm:pt>
    <dgm:pt modelId="{BC685681-EE61-43FF-AAC5-43580565AB0F}" type="pres">
      <dgm:prSet presAssocID="{B5241D42-365F-4AF4-BDD7-C38C517C50E0}" presName="composite" presStyleCnt="0"/>
      <dgm:spPr/>
    </dgm:pt>
    <dgm:pt modelId="{827AF9B0-AF39-4E69-BA89-D034185CC54A}" type="pres">
      <dgm:prSet presAssocID="{B5241D42-365F-4AF4-BDD7-C38C517C50E0}" presName="parTx" presStyleLbl="alignNode1" presStyleIdx="1" presStyleCnt="3">
        <dgm:presLayoutVars>
          <dgm:chMax val="0"/>
          <dgm:chPref val="0"/>
          <dgm:bulletEnabled val="1"/>
        </dgm:presLayoutVars>
      </dgm:prSet>
      <dgm:spPr/>
      <dgm:t>
        <a:bodyPr/>
        <a:lstStyle/>
        <a:p>
          <a:endParaRPr lang="en-US"/>
        </a:p>
      </dgm:t>
    </dgm:pt>
    <dgm:pt modelId="{37E96F25-0073-469A-BA78-B87D1D57DBC7}" type="pres">
      <dgm:prSet presAssocID="{B5241D42-365F-4AF4-BDD7-C38C517C50E0}" presName="desTx" presStyleLbl="alignAccFollowNode1" presStyleIdx="1" presStyleCnt="3">
        <dgm:presLayoutVars>
          <dgm:bulletEnabled val="1"/>
        </dgm:presLayoutVars>
      </dgm:prSet>
      <dgm:spPr/>
      <dgm:t>
        <a:bodyPr/>
        <a:lstStyle/>
        <a:p>
          <a:endParaRPr lang="en-US"/>
        </a:p>
      </dgm:t>
    </dgm:pt>
    <dgm:pt modelId="{DD84871F-0B2C-4866-A3DF-3A11BBCE0FB7}" type="pres">
      <dgm:prSet presAssocID="{EA8E75E0-4592-4718-BEED-DA9D095D2D46}" presName="space" presStyleCnt="0"/>
      <dgm:spPr/>
    </dgm:pt>
    <dgm:pt modelId="{61E14594-F46A-43F5-AADA-88F68F20C396}" type="pres">
      <dgm:prSet presAssocID="{0C5B0747-6A35-465C-9513-3FCB9C6D4606}" presName="composite" presStyleCnt="0"/>
      <dgm:spPr/>
    </dgm:pt>
    <dgm:pt modelId="{B212B23D-06B6-427E-B8A0-F13E14124604}" type="pres">
      <dgm:prSet presAssocID="{0C5B0747-6A35-465C-9513-3FCB9C6D4606}" presName="parTx" presStyleLbl="alignNode1" presStyleIdx="2" presStyleCnt="3">
        <dgm:presLayoutVars>
          <dgm:chMax val="0"/>
          <dgm:chPref val="0"/>
          <dgm:bulletEnabled val="1"/>
        </dgm:presLayoutVars>
      </dgm:prSet>
      <dgm:spPr/>
      <dgm:t>
        <a:bodyPr/>
        <a:lstStyle/>
        <a:p>
          <a:endParaRPr lang="en-US"/>
        </a:p>
      </dgm:t>
    </dgm:pt>
    <dgm:pt modelId="{6CB08911-E370-49EE-9DAC-E23E6440DF83}" type="pres">
      <dgm:prSet presAssocID="{0C5B0747-6A35-465C-9513-3FCB9C6D4606}" presName="desTx" presStyleLbl="alignAccFollowNode1" presStyleIdx="2" presStyleCnt="3">
        <dgm:presLayoutVars>
          <dgm:bulletEnabled val="1"/>
        </dgm:presLayoutVars>
      </dgm:prSet>
      <dgm:spPr/>
      <dgm:t>
        <a:bodyPr/>
        <a:lstStyle/>
        <a:p>
          <a:endParaRPr lang="en-US"/>
        </a:p>
      </dgm:t>
    </dgm:pt>
  </dgm:ptLst>
  <dgm:cxnLst>
    <dgm:cxn modelId="{B1F2AFA9-A8A6-4F36-82C4-429D02D8F2DF}" srcId="{B5241D42-365F-4AF4-BDD7-C38C517C50E0}" destId="{688DC76C-320E-41F9-9F73-01CDAA3226C0}" srcOrd="2" destOrd="0" parTransId="{9DE9C7EC-7A68-4787-BB36-1D61AF72ED3A}" sibTransId="{9FAAD5EF-4482-4F12-A11C-1A1C3A08A0C9}"/>
    <dgm:cxn modelId="{9E82D3A1-8499-46BF-9852-D1AA9F248FB2}" srcId="{D27E66D6-321F-456A-B853-38C8F35FA71C}" destId="{0C5B0747-6A35-465C-9513-3FCB9C6D4606}" srcOrd="2" destOrd="0" parTransId="{6FAE8AC9-DE43-413C-B918-D87FBD338FF2}" sibTransId="{15082C21-0E51-4FAA-950A-A28BF3074045}"/>
    <dgm:cxn modelId="{9B905AB8-029F-45C4-AE02-59EDADB1E40B}" srcId="{F65EA64F-B2C5-47A4-9B49-13A6F408144A}" destId="{40583ECD-10E7-47A3-BE4B-8FDD5A20FAE7}" srcOrd="1" destOrd="0" parTransId="{29FFCEDF-D5E7-4C42-9BE0-131474562E93}" sibTransId="{11F038D1-2F8D-4D16-A16F-C29B531842E5}"/>
    <dgm:cxn modelId="{1C7EEBC2-A55F-42EE-A271-109E98DA5033}" type="presOf" srcId="{AE615FCA-E53A-4C36-A067-255B4C5F2B1E}" destId="{6CB08911-E370-49EE-9DAC-E23E6440DF83}" srcOrd="0" destOrd="1" presId="urn:microsoft.com/office/officeart/2005/8/layout/hList1"/>
    <dgm:cxn modelId="{29047790-C8D9-4B73-AA5A-9BFE565FFAD2}" type="presOf" srcId="{B01BDAD7-EF66-4A40-BF27-AA5E0FCB1ADC}" destId="{6CB08911-E370-49EE-9DAC-E23E6440DF83}" srcOrd="0" destOrd="0" presId="urn:microsoft.com/office/officeart/2005/8/layout/hList1"/>
    <dgm:cxn modelId="{5D7036E9-4E1E-4B5E-823E-0B15374D3A9C}" srcId="{0C5B0747-6A35-465C-9513-3FCB9C6D4606}" destId="{AE615FCA-E53A-4C36-A067-255B4C5F2B1E}" srcOrd="1" destOrd="0" parTransId="{17341CF5-706D-45F7-90B9-3CE49D3A6004}" sibTransId="{4B1C69BC-00CB-4933-9309-ABA9DAB69921}"/>
    <dgm:cxn modelId="{FD908363-AE96-41D6-84A8-D3DFED374D04}" srcId="{F65EA64F-B2C5-47A4-9B49-13A6F408144A}" destId="{016A2A91-E84D-46FE-95CE-F19F6B86BC95}" srcOrd="0" destOrd="0" parTransId="{0DDC9B3C-02AA-4543-94F5-C747D986637F}" sibTransId="{9EFB3455-00E8-42D8-BBF5-7E1C13183C5F}"/>
    <dgm:cxn modelId="{7EA51CF1-188B-4C20-A43F-1C4757708E89}" type="presOf" srcId="{F65EA64F-B2C5-47A4-9B49-13A6F408144A}" destId="{38E25A94-5F5A-44AD-8DCB-923690A54CF7}" srcOrd="0" destOrd="0" presId="urn:microsoft.com/office/officeart/2005/8/layout/hList1"/>
    <dgm:cxn modelId="{7E27CF17-1957-4D86-8280-5D4B19CBEF31}" type="presOf" srcId="{40583ECD-10E7-47A3-BE4B-8FDD5A20FAE7}" destId="{8AD25178-D94B-435C-8B52-1437EB4B2F78}" srcOrd="0" destOrd="1" presId="urn:microsoft.com/office/officeart/2005/8/layout/hList1"/>
    <dgm:cxn modelId="{899089D8-C2ED-4764-8E5E-114402A25B06}" srcId="{D27E66D6-321F-456A-B853-38C8F35FA71C}" destId="{F65EA64F-B2C5-47A4-9B49-13A6F408144A}" srcOrd="0" destOrd="0" parTransId="{7B73C59D-6B00-494E-9794-9ED0C0E1A01C}" sibTransId="{67AD7CD9-293B-4F22-B4F3-48B567D0FDC7}"/>
    <dgm:cxn modelId="{36D43D60-75E7-48C2-8B93-2FF066E3E8D8}" type="presOf" srcId="{A6990137-5AC1-440F-A62A-CD945D44F25D}" destId="{6CB08911-E370-49EE-9DAC-E23E6440DF83}" srcOrd="0" destOrd="2" presId="urn:microsoft.com/office/officeart/2005/8/layout/hList1"/>
    <dgm:cxn modelId="{7B4182D3-90FB-4F46-9EB4-982A0F7FDA6C}" type="presOf" srcId="{0C5B0747-6A35-465C-9513-3FCB9C6D4606}" destId="{B212B23D-06B6-427E-B8A0-F13E14124604}" srcOrd="0" destOrd="0" presId="urn:microsoft.com/office/officeart/2005/8/layout/hList1"/>
    <dgm:cxn modelId="{497CEAB7-D0D3-4190-A40E-F042ECAD1147}" srcId="{B5241D42-365F-4AF4-BDD7-C38C517C50E0}" destId="{30DCB076-8D27-404E-846C-9F3D82D4D748}" srcOrd="1" destOrd="0" parTransId="{D14422AF-39E0-4F6C-92FF-475F48EA0277}" sibTransId="{4CC2E716-590C-4B5A-8E9C-A6EAC5D57559}"/>
    <dgm:cxn modelId="{BF246916-501E-48C0-BE06-665F0D08AB99}" type="presOf" srcId="{F82A0ECD-BAB5-4674-895E-70DB0B9EECE2}" destId="{37E96F25-0073-469A-BA78-B87D1D57DBC7}" srcOrd="0" destOrd="0" presId="urn:microsoft.com/office/officeart/2005/8/layout/hList1"/>
    <dgm:cxn modelId="{3702F099-ACD6-4831-821B-C94E58BDADF5}" type="presOf" srcId="{B5241D42-365F-4AF4-BDD7-C38C517C50E0}" destId="{827AF9B0-AF39-4E69-BA89-D034185CC54A}" srcOrd="0" destOrd="0" presId="urn:microsoft.com/office/officeart/2005/8/layout/hList1"/>
    <dgm:cxn modelId="{B3FA7DBA-21B7-4BE3-B4D8-1CBA18101929}" srcId="{0C5B0747-6A35-465C-9513-3FCB9C6D4606}" destId="{A6990137-5AC1-440F-A62A-CD945D44F25D}" srcOrd="2" destOrd="0" parTransId="{2C3EDBA8-2611-4D8E-BF10-90273FE1249E}" sibTransId="{6DDB8A22-0FA9-4B55-B834-12C33B496EB1}"/>
    <dgm:cxn modelId="{7F01C638-BDCF-44BC-A6D6-69D1BD8DBBE7}" srcId="{0C5B0747-6A35-465C-9513-3FCB9C6D4606}" destId="{B01BDAD7-EF66-4A40-BF27-AA5E0FCB1ADC}" srcOrd="0" destOrd="0" parTransId="{536DA1F4-0775-47D2-AF37-43323530F0A8}" sibTransId="{0EB1486C-E449-4609-9D4A-189776C7A4D4}"/>
    <dgm:cxn modelId="{70EB2FDB-6B35-461B-A739-19364ED8560C}" type="presOf" srcId="{DCAFCA84-A8C0-41E8-8E97-16C06C48F9D9}" destId="{8AD25178-D94B-435C-8B52-1437EB4B2F78}" srcOrd="0" destOrd="2" presId="urn:microsoft.com/office/officeart/2005/8/layout/hList1"/>
    <dgm:cxn modelId="{98693092-DEFD-41A0-97C6-4C950518B600}" srcId="{D27E66D6-321F-456A-B853-38C8F35FA71C}" destId="{B5241D42-365F-4AF4-BDD7-C38C517C50E0}" srcOrd="1" destOrd="0" parTransId="{D9CD9BA0-3D2D-402C-BCAF-9A1BD228B483}" sibTransId="{EA8E75E0-4592-4718-BEED-DA9D095D2D46}"/>
    <dgm:cxn modelId="{9B9FC843-E5D2-44CE-A917-DB10C44EB1F2}" srcId="{F65EA64F-B2C5-47A4-9B49-13A6F408144A}" destId="{DCAFCA84-A8C0-41E8-8E97-16C06C48F9D9}" srcOrd="2" destOrd="0" parTransId="{3CEE777E-EDF4-4B05-86C7-6B57C4D46333}" sibTransId="{397739B3-551E-4875-8561-94ECE1A0D15B}"/>
    <dgm:cxn modelId="{5877D559-9EE7-4268-AF92-7329A3216530}" srcId="{B5241D42-365F-4AF4-BDD7-C38C517C50E0}" destId="{F82A0ECD-BAB5-4674-895E-70DB0B9EECE2}" srcOrd="0" destOrd="0" parTransId="{6776936F-1948-46AF-A141-7CA0CA1FBF8C}" sibTransId="{412AA2E2-3CB8-4A62-81F6-806E9BD23DBE}"/>
    <dgm:cxn modelId="{0145D57F-15A4-41C7-9CE3-6EED8D0AAD63}" type="presOf" srcId="{30DCB076-8D27-404E-846C-9F3D82D4D748}" destId="{37E96F25-0073-469A-BA78-B87D1D57DBC7}" srcOrd="0" destOrd="1" presId="urn:microsoft.com/office/officeart/2005/8/layout/hList1"/>
    <dgm:cxn modelId="{E2E1FE29-DEF2-4D1A-A276-F9DFCAF30A0D}" type="presOf" srcId="{D27E66D6-321F-456A-B853-38C8F35FA71C}" destId="{C4145C35-DAC6-4A7A-B41D-E49941634506}" srcOrd="0" destOrd="0" presId="urn:microsoft.com/office/officeart/2005/8/layout/hList1"/>
    <dgm:cxn modelId="{0FA3EC50-45C9-4877-BDE6-A12BE73DB169}" type="presOf" srcId="{688DC76C-320E-41F9-9F73-01CDAA3226C0}" destId="{37E96F25-0073-469A-BA78-B87D1D57DBC7}" srcOrd="0" destOrd="2" presId="urn:microsoft.com/office/officeart/2005/8/layout/hList1"/>
    <dgm:cxn modelId="{E9915662-45BB-4EE1-8A38-A92399852DD5}" type="presOf" srcId="{016A2A91-E84D-46FE-95CE-F19F6B86BC95}" destId="{8AD25178-D94B-435C-8B52-1437EB4B2F78}" srcOrd="0" destOrd="0" presId="urn:microsoft.com/office/officeart/2005/8/layout/hList1"/>
    <dgm:cxn modelId="{2F87B5D4-201B-4C71-B89D-3E14CF01CCDE}" type="presParOf" srcId="{C4145C35-DAC6-4A7A-B41D-E49941634506}" destId="{0861C042-56BC-4F78-8F4A-F49DFF66E974}" srcOrd="0" destOrd="0" presId="urn:microsoft.com/office/officeart/2005/8/layout/hList1"/>
    <dgm:cxn modelId="{50719F19-9BDE-4421-9B89-8C0A1201A9D2}" type="presParOf" srcId="{0861C042-56BC-4F78-8F4A-F49DFF66E974}" destId="{38E25A94-5F5A-44AD-8DCB-923690A54CF7}" srcOrd="0" destOrd="0" presId="urn:microsoft.com/office/officeart/2005/8/layout/hList1"/>
    <dgm:cxn modelId="{8FD34132-08D3-4F9D-85E7-3036348AB6E0}" type="presParOf" srcId="{0861C042-56BC-4F78-8F4A-F49DFF66E974}" destId="{8AD25178-D94B-435C-8B52-1437EB4B2F78}" srcOrd="1" destOrd="0" presId="urn:microsoft.com/office/officeart/2005/8/layout/hList1"/>
    <dgm:cxn modelId="{A897191F-8CFF-446E-AA05-00F98438EACE}" type="presParOf" srcId="{C4145C35-DAC6-4A7A-B41D-E49941634506}" destId="{7974302B-7E02-4D6B-AFBD-7DB7C3C5097F}" srcOrd="1" destOrd="0" presId="urn:microsoft.com/office/officeart/2005/8/layout/hList1"/>
    <dgm:cxn modelId="{87FB9DF0-DF49-4D89-82E2-A9252DC5BF79}" type="presParOf" srcId="{C4145C35-DAC6-4A7A-B41D-E49941634506}" destId="{BC685681-EE61-43FF-AAC5-43580565AB0F}" srcOrd="2" destOrd="0" presId="urn:microsoft.com/office/officeart/2005/8/layout/hList1"/>
    <dgm:cxn modelId="{8DB0FB11-47E0-4081-805D-8E6A5334C43D}" type="presParOf" srcId="{BC685681-EE61-43FF-AAC5-43580565AB0F}" destId="{827AF9B0-AF39-4E69-BA89-D034185CC54A}" srcOrd="0" destOrd="0" presId="urn:microsoft.com/office/officeart/2005/8/layout/hList1"/>
    <dgm:cxn modelId="{01084FD7-8170-413C-B1FF-27068ECFEC0A}" type="presParOf" srcId="{BC685681-EE61-43FF-AAC5-43580565AB0F}" destId="{37E96F25-0073-469A-BA78-B87D1D57DBC7}" srcOrd="1" destOrd="0" presId="urn:microsoft.com/office/officeart/2005/8/layout/hList1"/>
    <dgm:cxn modelId="{D0DDBB1E-0CB1-4059-A1B1-045E97D09162}" type="presParOf" srcId="{C4145C35-DAC6-4A7A-B41D-E49941634506}" destId="{DD84871F-0B2C-4866-A3DF-3A11BBCE0FB7}" srcOrd="3" destOrd="0" presId="urn:microsoft.com/office/officeart/2005/8/layout/hList1"/>
    <dgm:cxn modelId="{F74789F4-C979-40B9-93F4-DFEEC7AB908F}" type="presParOf" srcId="{C4145C35-DAC6-4A7A-B41D-E49941634506}" destId="{61E14594-F46A-43F5-AADA-88F68F20C396}" srcOrd="4" destOrd="0" presId="urn:microsoft.com/office/officeart/2005/8/layout/hList1"/>
    <dgm:cxn modelId="{8029D501-2306-47F0-A25D-0A620BFA11E0}" type="presParOf" srcId="{61E14594-F46A-43F5-AADA-88F68F20C396}" destId="{B212B23D-06B6-427E-B8A0-F13E14124604}" srcOrd="0" destOrd="0" presId="urn:microsoft.com/office/officeart/2005/8/layout/hList1"/>
    <dgm:cxn modelId="{E4ABBC4E-B57C-4F27-AD1F-589A96FD41C1}" type="presParOf" srcId="{61E14594-F46A-43F5-AADA-88F68F20C396}" destId="{6CB08911-E370-49EE-9DAC-E23E6440DF83}" srcOrd="1" destOrd="0" presId="urn:microsoft.com/office/officeart/2005/8/layout/hList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ED4CA1-77C6-4756-BBBD-E2BAAA22FE0E}" type="doc">
      <dgm:prSet loTypeId="urn:microsoft.com/office/officeart/2005/8/layout/hProcess9" loCatId="process" qsTypeId="urn:microsoft.com/office/officeart/2005/8/quickstyle/3d1" qsCatId="3D" csTypeId="urn:microsoft.com/office/officeart/2005/8/colors/accent1_2#2" csCatId="accent1" phldr="1"/>
      <dgm:spPr/>
      <dgm:t>
        <a:bodyPr/>
        <a:lstStyle/>
        <a:p>
          <a:endParaRPr lang="en-US"/>
        </a:p>
      </dgm:t>
    </dgm:pt>
    <dgm:pt modelId="{BC2EE884-923A-4A83-A7BD-3AC8B11B81CB}">
      <dgm:prSet/>
      <dgm:spPr/>
      <dgm:t>
        <a:bodyPr/>
        <a:lstStyle/>
        <a:p>
          <a:pPr rtl="0"/>
          <a:r>
            <a:rPr lang="en-US" dirty="0" smtClean="0"/>
            <a:t>Carefully review Job Announcement and instructions provided in the How to Apply section</a:t>
          </a:r>
          <a:endParaRPr lang="en-US" dirty="0"/>
        </a:p>
      </dgm:t>
    </dgm:pt>
    <dgm:pt modelId="{D57D0A1F-2495-4304-A945-E0C4D32EA605}" type="parTrans" cxnId="{7D1C0F55-2D89-48D8-A8D9-F6D336CF779B}">
      <dgm:prSet/>
      <dgm:spPr/>
      <dgm:t>
        <a:bodyPr/>
        <a:lstStyle/>
        <a:p>
          <a:endParaRPr lang="en-US"/>
        </a:p>
      </dgm:t>
    </dgm:pt>
    <dgm:pt modelId="{9A1C032D-DED3-4928-8A4C-3063EBF84CD7}" type="sibTrans" cxnId="{7D1C0F55-2D89-48D8-A8D9-F6D336CF779B}">
      <dgm:prSet/>
      <dgm:spPr/>
      <dgm:t>
        <a:bodyPr/>
        <a:lstStyle/>
        <a:p>
          <a:endParaRPr lang="en-US"/>
        </a:p>
      </dgm:t>
    </dgm:pt>
    <dgm:pt modelId="{B003B315-A9D0-4B50-A1AF-3378F9C4F057}">
      <dgm:prSet/>
      <dgm:spPr/>
      <dgm:t>
        <a:bodyPr/>
        <a:lstStyle/>
        <a:p>
          <a:pPr rtl="0"/>
          <a:r>
            <a:rPr lang="en-US" dirty="0" smtClean="0"/>
            <a:t>Create USAJOBS and Application Manager Accounts if you haven’t done so already</a:t>
          </a:r>
          <a:endParaRPr lang="en-US" dirty="0"/>
        </a:p>
      </dgm:t>
    </dgm:pt>
    <dgm:pt modelId="{615C1A7B-3E50-413C-BA64-1151F2CC7E17}" type="parTrans" cxnId="{89A514A0-E933-42A2-8175-D9926CBB29CB}">
      <dgm:prSet/>
      <dgm:spPr/>
      <dgm:t>
        <a:bodyPr/>
        <a:lstStyle/>
        <a:p>
          <a:endParaRPr lang="en-US"/>
        </a:p>
      </dgm:t>
    </dgm:pt>
    <dgm:pt modelId="{AE93D766-8B99-44B9-97C3-FCF4B8C82282}" type="sibTrans" cxnId="{89A514A0-E933-42A2-8175-D9926CBB29CB}">
      <dgm:prSet/>
      <dgm:spPr/>
      <dgm:t>
        <a:bodyPr/>
        <a:lstStyle/>
        <a:p>
          <a:endParaRPr lang="en-US"/>
        </a:p>
      </dgm:t>
    </dgm:pt>
    <dgm:pt modelId="{1B990357-D22C-4324-B5EB-31E8EFF47248}">
      <dgm:prSet/>
      <dgm:spPr/>
      <dgm:t>
        <a:bodyPr/>
        <a:lstStyle/>
        <a:p>
          <a:pPr rtl="0"/>
          <a:r>
            <a:rPr lang="en-US" dirty="0" smtClean="0"/>
            <a:t>Complete Assessment Questionnaire in Application Manager and submit all required supporting documents online or via fax</a:t>
          </a:r>
          <a:endParaRPr lang="en-US" dirty="0"/>
        </a:p>
      </dgm:t>
    </dgm:pt>
    <dgm:pt modelId="{CA90D6BB-EF12-497C-BF16-765D4011DA9F}" type="parTrans" cxnId="{5336FBE4-5F44-4DAC-A6FF-8E7CC39E2935}">
      <dgm:prSet/>
      <dgm:spPr/>
      <dgm:t>
        <a:bodyPr/>
        <a:lstStyle/>
        <a:p>
          <a:endParaRPr lang="en-US"/>
        </a:p>
      </dgm:t>
    </dgm:pt>
    <dgm:pt modelId="{20016115-8962-4A50-A678-383715CBD673}" type="sibTrans" cxnId="{5336FBE4-5F44-4DAC-A6FF-8E7CC39E2935}">
      <dgm:prSet/>
      <dgm:spPr/>
      <dgm:t>
        <a:bodyPr/>
        <a:lstStyle/>
        <a:p>
          <a:endParaRPr lang="en-US"/>
        </a:p>
      </dgm:t>
    </dgm:pt>
    <dgm:pt modelId="{8CA940AC-F0CD-4B61-8605-F4CBF5A8A8F4}">
      <dgm:prSet/>
      <dgm:spPr/>
      <dgm:t>
        <a:bodyPr/>
        <a:lstStyle/>
        <a:p>
          <a:pPr rtl="0"/>
          <a:r>
            <a:rPr lang="en-US" dirty="0" smtClean="0"/>
            <a:t>Check your Application Status before and after the closing date of the job announcement</a:t>
          </a:r>
          <a:endParaRPr lang="en-US" dirty="0"/>
        </a:p>
      </dgm:t>
    </dgm:pt>
    <dgm:pt modelId="{E65BEBF3-CDBB-4067-A148-A051E5BAB37F}" type="parTrans" cxnId="{2FC1AD59-726A-4F87-A1DE-2D0DD78822DB}">
      <dgm:prSet/>
      <dgm:spPr/>
      <dgm:t>
        <a:bodyPr/>
        <a:lstStyle/>
        <a:p>
          <a:endParaRPr lang="en-US"/>
        </a:p>
      </dgm:t>
    </dgm:pt>
    <dgm:pt modelId="{CACC260F-2B67-4B32-83D3-722038F845A8}" type="sibTrans" cxnId="{2FC1AD59-726A-4F87-A1DE-2D0DD78822DB}">
      <dgm:prSet/>
      <dgm:spPr/>
      <dgm:t>
        <a:bodyPr/>
        <a:lstStyle/>
        <a:p>
          <a:endParaRPr lang="en-US"/>
        </a:p>
      </dgm:t>
    </dgm:pt>
    <dgm:pt modelId="{8C0844D8-F268-436A-BDC5-E27ABFFD0F00}" type="pres">
      <dgm:prSet presAssocID="{11ED4CA1-77C6-4756-BBBD-E2BAAA22FE0E}" presName="CompostProcess" presStyleCnt="0">
        <dgm:presLayoutVars>
          <dgm:dir/>
          <dgm:resizeHandles val="exact"/>
        </dgm:presLayoutVars>
      </dgm:prSet>
      <dgm:spPr/>
      <dgm:t>
        <a:bodyPr/>
        <a:lstStyle/>
        <a:p>
          <a:endParaRPr lang="en-US"/>
        </a:p>
      </dgm:t>
    </dgm:pt>
    <dgm:pt modelId="{BF067CA5-F476-4B5D-AD53-7E79EC3E416B}" type="pres">
      <dgm:prSet presAssocID="{11ED4CA1-77C6-4756-BBBD-E2BAAA22FE0E}" presName="arrow" presStyleLbl="bgShp" presStyleIdx="0" presStyleCnt="1"/>
      <dgm:spPr/>
      <dgm:t>
        <a:bodyPr/>
        <a:lstStyle/>
        <a:p>
          <a:endParaRPr lang="en-US"/>
        </a:p>
      </dgm:t>
    </dgm:pt>
    <dgm:pt modelId="{3D37DF29-B603-4C5F-B0CC-4481139D6C5A}" type="pres">
      <dgm:prSet presAssocID="{11ED4CA1-77C6-4756-BBBD-E2BAAA22FE0E}" presName="linearProcess" presStyleCnt="0"/>
      <dgm:spPr/>
      <dgm:t>
        <a:bodyPr/>
        <a:lstStyle/>
        <a:p>
          <a:endParaRPr lang="en-US"/>
        </a:p>
      </dgm:t>
    </dgm:pt>
    <dgm:pt modelId="{4BA29D38-6539-4AC5-A86F-E84132A3E730}" type="pres">
      <dgm:prSet presAssocID="{BC2EE884-923A-4A83-A7BD-3AC8B11B81CB}" presName="textNode" presStyleLbl="node1" presStyleIdx="0" presStyleCnt="4">
        <dgm:presLayoutVars>
          <dgm:bulletEnabled val="1"/>
        </dgm:presLayoutVars>
      </dgm:prSet>
      <dgm:spPr/>
      <dgm:t>
        <a:bodyPr/>
        <a:lstStyle/>
        <a:p>
          <a:endParaRPr lang="en-US"/>
        </a:p>
      </dgm:t>
    </dgm:pt>
    <dgm:pt modelId="{A2F37B0B-1FEE-47C3-A1FD-021CF5DE9DDE}" type="pres">
      <dgm:prSet presAssocID="{9A1C032D-DED3-4928-8A4C-3063EBF84CD7}" presName="sibTrans" presStyleCnt="0"/>
      <dgm:spPr/>
      <dgm:t>
        <a:bodyPr/>
        <a:lstStyle/>
        <a:p>
          <a:endParaRPr lang="en-US"/>
        </a:p>
      </dgm:t>
    </dgm:pt>
    <dgm:pt modelId="{8F770C23-4E1D-4811-B316-65AC036E2181}" type="pres">
      <dgm:prSet presAssocID="{B003B315-A9D0-4B50-A1AF-3378F9C4F057}" presName="textNode" presStyleLbl="node1" presStyleIdx="1" presStyleCnt="4">
        <dgm:presLayoutVars>
          <dgm:bulletEnabled val="1"/>
        </dgm:presLayoutVars>
      </dgm:prSet>
      <dgm:spPr/>
      <dgm:t>
        <a:bodyPr/>
        <a:lstStyle/>
        <a:p>
          <a:endParaRPr lang="en-US"/>
        </a:p>
      </dgm:t>
    </dgm:pt>
    <dgm:pt modelId="{63F6BFAA-D029-4CEC-ACF5-0128D331F58C}" type="pres">
      <dgm:prSet presAssocID="{AE93D766-8B99-44B9-97C3-FCF4B8C82282}" presName="sibTrans" presStyleCnt="0"/>
      <dgm:spPr/>
      <dgm:t>
        <a:bodyPr/>
        <a:lstStyle/>
        <a:p>
          <a:endParaRPr lang="en-US"/>
        </a:p>
      </dgm:t>
    </dgm:pt>
    <dgm:pt modelId="{CCC97F0D-BE61-49D0-865B-D85BA1CB781E}" type="pres">
      <dgm:prSet presAssocID="{1B990357-D22C-4324-B5EB-31E8EFF47248}" presName="textNode" presStyleLbl="node1" presStyleIdx="2" presStyleCnt="4">
        <dgm:presLayoutVars>
          <dgm:bulletEnabled val="1"/>
        </dgm:presLayoutVars>
      </dgm:prSet>
      <dgm:spPr/>
      <dgm:t>
        <a:bodyPr/>
        <a:lstStyle/>
        <a:p>
          <a:endParaRPr lang="en-US"/>
        </a:p>
      </dgm:t>
    </dgm:pt>
    <dgm:pt modelId="{BC7FBE63-A182-4812-A906-0BFE855C7FF8}" type="pres">
      <dgm:prSet presAssocID="{20016115-8962-4A50-A678-383715CBD673}" presName="sibTrans" presStyleCnt="0"/>
      <dgm:spPr/>
      <dgm:t>
        <a:bodyPr/>
        <a:lstStyle/>
        <a:p>
          <a:endParaRPr lang="en-US"/>
        </a:p>
      </dgm:t>
    </dgm:pt>
    <dgm:pt modelId="{35C194ED-EB78-45BA-BC50-FFE0415161E7}" type="pres">
      <dgm:prSet presAssocID="{8CA940AC-F0CD-4B61-8605-F4CBF5A8A8F4}" presName="textNode" presStyleLbl="node1" presStyleIdx="3" presStyleCnt="4">
        <dgm:presLayoutVars>
          <dgm:bulletEnabled val="1"/>
        </dgm:presLayoutVars>
      </dgm:prSet>
      <dgm:spPr/>
      <dgm:t>
        <a:bodyPr/>
        <a:lstStyle/>
        <a:p>
          <a:endParaRPr lang="en-US"/>
        </a:p>
      </dgm:t>
    </dgm:pt>
  </dgm:ptLst>
  <dgm:cxnLst>
    <dgm:cxn modelId="{2FC1AD59-726A-4F87-A1DE-2D0DD78822DB}" srcId="{11ED4CA1-77C6-4756-BBBD-E2BAAA22FE0E}" destId="{8CA940AC-F0CD-4B61-8605-F4CBF5A8A8F4}" srcOrd="3" destOrd="0" parTransId="{E65BEBF3-CDBB-4067-A148-A051E5BAB37F}" sibTransId="{CACC260F-2B67-4B32-83D3-722038F845A8}"/>
    <dgm:cxn modelId="{5336FBE4-5F44-4DAC-A6FF-8E7CC39E2935}" srcId="{11ED4CA1-77C6-4756-BBBD-E2BAAA22FE0E}" destId="{1B990357-D22C-4324-B5EB-31E8EFF47248}" srcOrd="2" destOrd="0" parTransId="{CA90D6BB-EF12-497C-BF16-765D4011DA9F}" sibTransId="{20016115-8962-4A50-A678-383715CBD673}"/>
    <dgm:cxn modelId="{7D1C0F55-2D89-48D8-A8D9-F6D336CF779B}" srcId="{11ED4CA1-77C6-4756-BBBD-E2BAAA22FE0E}" destId="{BC2EE884-923A-4A83-A7BD-3AC8B11B81CB}" srcOrd="0" destOrd="0" parTransId="{D57D0A1F-2495-4304-A945-E0C4D32EA605}" sibTransId="{9A1C032D-DED3-4928-8A4C-3063EBF84CD7}"/>
    <dgm:cxn modelId="{8CAA332F-E9DE-4066-8315-6E70BAA264B0}" type="presOf" srcId="{BC2EE884-923A-4A83-A7BD-3AC8B11B81CB}" destId="{4BA29D38-6539-4AC5-A86F-E84132A3E730}" srcOrd="0" destOrd="0" presId="urn:microsoft.com/office/officeart/2005/8/layout/hProcess9"/>
    <dgm:cxn modelId="{8AB9A2E9-57EE-46CE-89CA-DBACC79B00CC}" type="presOf" srcId="{8CA940AC-F0CD-4B61-8605-F4CBF5A8A8F4}" destId="{35C194ED-EB78-45BA-BC50-FFE0415161E7}" srcOrd="0" destOrd="0" presId="urn:microsoft.com/office/officeart/2005/8/layout/hProcess9"/>
    <dgm:cxn modelId="{77C2A9E7-31BB-48E7-86F2-C366DD424C57}" type="presOf" srcId="{11ED4CA1-77C6-4756-BBBD-E2BAAA22FE0E}" destId="{8C0844D8-F268-436A-BDC5-E27ABFFD0F00}" srcOrd="0" destOrd="0" presId="urn:microsoft.com/office/officeart/2005/8/layout/hProcess9"/>
    <dgm:cxn modelId="{453F87F1-9B8C-425C-B4B9-49BE79474846}" type="presOf" srcId="{1B990357-D22C-4324-B5EB-31E8EFF47248}" destId="{CCC97F0D-BE61-49D0-865B-D85BA1CB781E}" srcOrd="0" destOrd="0" presId="urn:microsoft.com/office/officeart/2005/8/layout/hProcess9"/>
    <dgm:cxn modelId="{C0694283-F470-4797-8EB9-82130AA30F16}" type="presOf" srcId="{B003B315-A9D0-4B50-A1AF-3378F9C4F057}" destId="{8F770C23-4E1D-4811-B316-65AC036E2181}" srcOrd="0" destOrd="0" presId="urn:microsoft.com/office/officeart/2005/8/layout/hProcess9"/>
    <dgm:cxn modelId="{89A514A0-E933-42A2-8175-D9926CBB29CB}" srcId="{11ED4CA1-77C6-4756-BBBD-E2BAAA22FE0E}" destId="{B003B315-A9D0-4B50-A1AF-3378F9C4F057}" srcOrd="1" destOrd="0" parTransId="{615C1A7B-3E50-413C-BA64-1151F2CC7E17}" sibTransId="{AE93D766-8B99-44B9-97C3-FCF4B8C82282}"/>
    <dgm:cxn modelId="{A6703734-14EA-43D3-A71E-4C829310B458}" type="presParOf" srcId="{8C0844D8-F268-436A-BDC5-E27ABFFD0F00}" destId="{BF067CA5-F476-4B5D-AD53-7E79EC3E416B}" srcOrd="0" destOrd="0" presId="urn:microsoft.com/office/officeart/2005/8/layout/hProcess9"/>
    <dgm:cxn modelId="{980F9258-67DA-4811-B889-70C29F2643A0}" type="presParOf" srcId="{8C0844D8-F268-436A-BDC5-E27ABFFD0F00}" destId="{3D37DF29-B603-4C5F-B0CC-4481139D6C5A}" srcOrd="1" destOrd="0" presId="urn:microsoft.com/office/officeart/2005/8/layout/hProcess9"/>
    <dgm:cxn modelId="{98F778FE-1FD9-4177-8438-10CA048D0B4C}" type="presParOf" srcId="{3D37DF29-B603-4C5F-B0CC-4481139D6C5A}" destId="{4BA29D38-6539-4AC5-A86F-E84132A3E730}" srcOrd="0" destOrd="0" presId="urn:microsoft.com/office/officeart/2005/8/layout/hProcess9"/>
    <dgm:cxn modelId="{689B2B1B-C7D1-48FA-804B-4CB268B7E083}" type="presParOf" srcId="{3D37DF29-B603-4C5F-B0CC-4481139D6C5A}" destId="{A2F37B0B-1FEE-47C3-A1FD-021CF5DE9DDE}" srcOrd="1" destOrd="0" presId="urn:microsoft.com/office/officeart/2005/8/layout/hProcess9"/>
    <dgm:cxn modelId="{9F035360-8A32-4885-93D5-C0452B219047}" type="presParOf" srcId="{3D37DF29-B603-4C5F-B0CC-4481139D6C5A}" destId="{8F770C23-4E1D-4811-B316-65AC036E2181}" srcOrd="2" destOrd="0" presId="urn:microsoft.com/office/officeart/2005/8/layout/hProcess9"/>
    <dgm:cxn modelId="{65BB003A-B407-41C7-B386-AE4B1C8471D0}" type="presParOf" srcId="{3D37DF29-B603-4C5F-B0CC-4481139D6C5A}" destId="{63F6BFAA-D029-4CEC-ACF5-0128D331F58C}" srcOrd="3" destOrd="0" presId="urn:microsoft.com/office/officeart/2005/8/layout/hProcess9"/>
    <dgm:cxn modelId="{62332809-3625-46A2-9DB4-5084B121C845}" type="presParOf" srcId="{3D37DF29-B603-4C5F-B0CC-4481139D6C5A}" destId="{CCC97F0D-BE61-49D0-865B-D85BA1CB781E}" srcOrd="4" destOrd="0" presId="urn:microsoft.com/office/officeart/2005/8/layout/hProcess9"/>
    <dgm:cxn modelId="{FEC056ED-3C8F-4CE7-BC88-15C5DD143891}" type="presParOf" srcId="{3D37DF29-B603-4C5F-B0CC-4481139D6C5A}" destId="{BC7FBE63-A182-4812-A906-0BFE855C7FF8}" srcOrd="5" destOrd="0" presId="urn:microsoft.com/office/officeart/2005/8/layout/hProcess9"/>
    <dgm:cxn modelId="{E79668F2-262B-442B-9C07-01F09D629742}" type="presParOf" srcId="{3D37DF29-B603-4C5F-B0CC-4481139D6C5A}" destId="{35C194ED-EB78-45BA-BC50-FFE0415161E7}"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E25A94-5F5A-44AD-8DCB-923690A54CF7}">
      <dsp:nvSpPr>
        <dsp:cNvPr id="0" name=""/>
        <dsp:cNvSpPr/>
      </dsp:nvSpPr>
      <dsp:spPr>
        <a:xfrm>
          <a:off x="2166" y="58543"/>
          <a:ext cx="2112764" cy="518400"/>
        </a:xfrm>
        <a:prstGeom prst="rect">
          <a:avLst/>
        </a:prstGeom>
        <a:solidFill>
          <a:srgbClr val="0065A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Create an Account</a:t>
          </a:r>
          <a:endParaRPr lang="en-US" sz="1800" kern="1200" dirty="0"/>
        </a:p>
      </dsp:txBody>
      <dsp:txXfrm>
        <a:off x="2166" y="58543"/>
        <a:ext cx="2112764" cy="518400"/>
      </dsp:txXfrm>
    </dsp:sp>
    <dsp:sp modelId="{8AD25178-D94B-435C-8B52-1437EB4B2F78}">
      <dsp:nvSpPr>
        <dsp:cNvPr id="0" name=""/>
        <dsp:cNvSpPr/>
      </dsp:nvSpPr>
      <dsp:spPr>
        <a:xfrm>
          <a:off x="2166" y="576943"/>
          <a:ext cx="2112764" cy="34031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Build and store up to five distinct resumes.</a:t>
          </a:r>
          <a:endParaRPr lang="en-US" sz="1800" kern="1200" dirty="0"/>
        </a:p>
        <a:p>
          <a:pPr marL="171450" lvl="1" indent="-171450" algn="l" defTabSz="800100">
            <a:lnSpc>
              <a:spcPct val="90000"/>
            </a:lnSpc>
            <a:spcBef>
              <a:spcPct val="0"/>
            </a:spcBef>
            <a:spcAft>
              <a:spcPct val="15000"/>
            </a:spcAft>
            <a:buChar char="••"/>
          </a:pPr>
          <a:r>
            <a:rPr lang="en-US" sz="1800" kern="1200" dirty="0" smtClean="0"/>
            <a:t>Create and save job searches to receive automatic notifications.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Apply for jobs or save them to review later.</a:t>
          </a:r>
          <a:endParaRPr lang="en-US" sz="1800" kern="1200" dirty="0"/>
        </a:p>
      </dsp:txBody>
      <dsp:txXfrm>
        <a:off x="2166" y="576943"/>
        <a:ext cx="2112764" cy="3403113"/>
      </dsp:txXfrm>
    </dsp:sp>
    <dsp:sp modelId="{827AF9B0-AF39-4E69-BA89-D034185CC54A}">
      <dsp:nvSpPr>
        <dsp:cNvPr id="0" name=""/>
        <dsp:cNvSpPr/>
      </dsp:nvSpPr>
      <dsp:spPr>
        <a:xfrm>
          <a:off x="2410717" y="58543"/>
          <a:ext cx="2112764" cy="518400"/>
        </a:xfrm>
        <a:prstGeom prst="rect">
          <a:avLst/>
        </a:prstGeom>
        <a:solidFill>
          <a:srgbClr val="0065A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Look for a Job</a:t>
          </a:r>
          <a:endParaRPr lang="en-US" sz="1800" kern="1200" dirty="0"/>
        </a:p>
      </dsp:txBody>
      <dsp:txXfrm>
        <a:off x="2410717" y="58543"/>
        <a:ext cx="2112764" cy="518400"/>
      </dsp:txXfrm>
    </dsp:sp>
    <dsp:sp modelId="{37E96F25-0073-469A-BA78-B87D1D57DBC7}">
      <dsp:nvSpPr>
        <dsp:cNvPr id="0" name=""/>
        <dsp:cNvSpPr/>
      </dsp:nvSpPr>
      <dsp:spPr>
        <a:xfrm>
          <a:off x="2410717" y="576943"/>
          <a:ext cx="2112764" cy="34031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Search by Agency, Occupation, Grade, Location, etc.</a:t>
          </a:r>
          <a:endParaRPr lang="en-US" sz="1800" kern="1200" dirty="0"/>
        </a:p>
        <a:p>
          <a:pPr marL="171450" lvl="1" indent="-171450" algn="l" defTabSz="800100">
            <a:lnSpc>
              <a:spcPct val="90000"/>
            </a:lnSpc>
            <a:spcBef>
              <a:spcPct val="0"/>
            </a:spcBef>
            <a:spcAft>
              <a:spcPct val="15000"/>
            </a:spcAft>
            <a:buChar char="••"/>
          </a:pPr>
          <a:r>
            <a:rPr lang="en-US" sz="1800" kern="1200" dirty="0" smtClean="0"/>
            <a:t>View jobs available to the general public and those available to Federal employees.</a:t>
          </a:r>
          <a:endParaRPr lang="en-US" sz="1800" kern="1200" dirty="0"/>
        </a:p>
        <a:p>
          <a:pPr marL="171450" lvl="1" indent="-171450" algn="l" defTabSz="800100">
            <a:lnSpc>
              <a:spcPct val="90000"/>
            </a:lnSpc>
            <a:spcBef>
              <a:spcPct val="0"/>
            </a:spcBef>
            <a:spcAft>
              <a:spcPct val="15000"/>
            </a:spcAft>
            <a:buChar char="••"/>
          </a:pPr>
          <a:r>
            <a:rPr lang="en-US" sz="1800" kern="1200" dirty="0" smtClean="0"/>
            <a:t>Apply to Federal Agencies.</a:t>
          </a:r>
          <a:endParaRPr lang="en-US" sz="1800" kern="1200" dirty="0"/>
        </a:p>
      </dsp:txBody>
      <dsp:txXfrm>
        <a:off x="2410717" y="576943"/>
        <a:ext cx="2112764" cy="3403113"/>
      </dsp:txXfrm>
    </dsp:sp>
    <dsp:sp modelId="{B212B23D-06B6-427E-B8A0-F13E14124604}">
      <dsp:nvSpPr>
        <dsp:cNvPr id="0" name=""/>
        <dsp:cNvSpPr/>
      </dsp:nvSpPr>
      <dsp:spPr>
        <a:xfrm>
          <a:off x="4819269" y="58543"/>
          <a:ext cx="2112764" cy="518400"/>
        </a:xfrm>
        <a:prstGeom prst="rect">
          <a:avLst/>
        </a:prstGeom>
        <a:solidFill>
          <a:srgbClr val="0065A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Be Informed</a:t>
          </a:r>
          <a:endParaRPr lang="en-US" sz="1800" kern="1200" dirty="0"/>
        </a:p>
      </dsp:txBody>
      <dsp:txXfrm>
        <a:off x="4819269" y="58543"/>
        <a:ext cx="2112764" cy="518400"/>
      </dsp:txXfrm>
    </dsp:sp>
    <dsp:sp modelId="{6CB08911-E370-49EE-9DAC-E23E6440DF83}">
      <dsp:nvSpPr>
        <dsp:cNvPr id="0" name=""/>
        <dsp:cNvSpPr/>
      </dsp:nvSpPr>
      <dsp:spPr>
        <a:xfrm>
          <a:off x="4819269" y="576943"/>
          <a:ext cx="2112764" cy="34031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Learn how to use USAJOBS by accessing their tutorials.</a:t>
          </a:r>
          <a:endParaRPr lang="en-US" sz="1800" kern="1200" dirty="0"/>
        </a:p>
        <a:p>
          <a:pPr marL="171450" lvl="1" indent="-171450" algn="l" defTabSz="800100">
            <a:lnSpc>
              <a:spcPct val="90000"/>
            </a:lnSpc>
            <a:spcBef>
              <a:spcPct val="0"/>
            </a:spcBef>
            <a:spcAft>
              <a:spcPct val="15000"/>
            </a:spcAft>
            <a:buChar char="••"/>
          </a:pPr>
          <a:r>
            <a:rPr lang="en-US" sz="1800" kern="1200" dirty="0" smtClean="0"/>
            <a:t>Learn about the federal hiring process.</a:t>
          </a:r>
          <a:endParaRPr lang="en-US" sz="1800" kern="1200" dirty="0"/>
        </a:p>
        <a:p>
          <a:pPr marL="171450" lvl="1" indent="-171450" algn="l" defTabSz="800100">
            <a:lnSpc>
              <a:spcPct val="90000"/>
            </a:lnSpc>
            <a:spcBef>
              <a:spcPct val="0"/>
            </a:spcBef>
            <a:spcAft>
              <a:spcPct val="15000"/>
            </a:spcAft>
            <a:buChar char="••"/>
          </a:pPr>
          <a:r>
            <a:rPr lang="en-US" sz="1800" kern="1200" dirty="0" smtClean="0"/>
            <a:t>Learn about special hiring programs.</a:t>
          </a:r>
          <a:endParaRPr lang="en-US" sz="1800" kern="1200" dirty="0"/>
        </a:p>
      </dsp:txBody>
      <dsp:txXfrm>
        <a:off x="4819269" y="576943"/>
        <a:ext cx="2112764" cy="34031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dirty="0">
                <a:latin typeface="Arial" pitchFamily="34" charset="0"/>
                <a:ea typeface="ＭＳ Ｐゴシック" pitchFamily="84" charset="-128"/>
                <a:cs typeface="+mn-cs"/>
              </a:defRPr>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dirty="0">
                <a:latin typeface="Arial" pitchFamily="34" charset="0"/>
                <a:ea typeface="ＭＳ Ｐゴシック" pitchFamily="84"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dirty="0">
                <a:latin typeface="Arial" pitchFamily="34" charset="0"/>
                <a:ea typeface="ＭＳ Ｐゴシック" pitchFamily="84" charset="-128"/>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ＭＳ Ｐゴシック" pitchFamily="84" charset="-128"/>
                <a:cs typeface="+mn-cs"/>
              </a:defRPr>
            </a:lvl1pPr>
          </a:lstStyle>
          <a:p>
            <a:pPr>
              <a:defRPr/>
            </a:pPr>
            <a:fld id="{A4E8ED24-BBD8-477E-ACAA-01607DA93C1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9DF39116-944F-4431-B690-B95AC21DC544}" type="slidenum">
              <a:rPr lang="en-US" smtClean="0">
                <a:ea typeface="ＭＳ Ｐゴシック"/>
                <a:cs typeface="ＭＳ Ｐゴシック"/>
              </a:rPr>
              <a:pPr/>
              <a:t>1</a:t>
            </a:fld>
            <a:endParaRPr lang="en-US" smtClean="0">
              <a:ea typeface="ＭＳ Ｐゴシック"/>
              <a:cs typeface="ＭＳ Ｐゴシック"/>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84A840DC-3DF1-4C72-88EE-323EB75F004F}" type="slidenum">
              <a:rPr lang="en-US" smtClean="0">
                <a:ea typeface="ＭＳ Ｐゴシック"/>
                <a:cs typeface="ＭＳ Ｐゴシック"/>
              </a:rPr>
              <a:pPr/>
              <a:t>10</a:t>
            </a:fld>
            <a:endParaRPr lang="en-US" smtClean="0">
              <a:ea typeface="ＭＳ Ｐゴシック"/>
              <a:cs typeface="ＭＳ Ｐゴシック"/>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36C509A2-604F-449C-B40E-5C709524E360}" type="slidenum">
              <a:rPr lang="en-US" smtClean="0">
                <a:ea typeface="ＭＳ Ｐゴシック"/>
                <a:cs typeface="ＭＳ Ｐゴシック"/>
              </a:rPr>
              <a:pPr/>
              <a:t>11</a:t>
            </a:fld>
            <a:endParaRPr lang="en-US" smtClean="0">
              <a:ea typeface="ＭＳ Ｐゴシック"/>
              <a:cs typeface="ＭＳ Ｐゴシック"/>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23BD17DA-0ED1-4DB0-9630-EC9B4A97F3BD}" type="slidenum">
              <a:rPr lang="en-US" smtClean="0">
                <a:ea typeface="ＭＳ Ｐゴシック"/>
                <a:cs typeface="ＭＳ Ｐゴシック"/>
              </a:rPr>
              <a:pPr/>
              <a:t>12</a:t>
            </a:fld>
            <a:endParaRPr lang="en-US" smtClean="0">
              <a:ea typeface="ＭＳ Ｐゴシック"/>
              <a:cs typeface="ＭＳ Ｐゴシック"/>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3CE8926D-CE3C-41A2-A864-BDB1EE2E7BED}" type="slidenum">
              <a:rPr lang="en-US" smtClean="0">
                <a:ea typeface="ＭＳ Ｐゴシック"/>
                <a:cs typeface="ＭＳ Ｐゴシック"/>
              </a:rPr>
              <a:pPr/>
              <a:t>13</a:t>
            </a:fld>
            <a:endParaRPr lang="en-US" smtClean="0">
              <a:ea typeface="ＭＳ Ｐゴシック"/>
              <a:cs typeface="ＭＳ Ｐゴシック"/>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800F7E4-45DA-4336-94E1-BA30D4940E68}" type="slidenum">
              <a:rPr lang="en-US" smtClean="0">
                <a:ea typeface="ＭＳ Ｐゴシック"/>
                <a:cs typeface="ＭＳ Ｐゴシック"/>
              </a:rPr>
              <a:pPr/>
              <a:t>14</a:t>
            </a:fld>
            <a:endParaRPr lang="en-US" smtClean="0">
              <a:ea typeface="ＭＳ Ｐゴシック"/>
              <a:cs typeface="ＭＳ Ｐゴシック"/>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38FA44F3-E2C7-48B9-85AE-A85BA5A0173A}" type="slidenum">
              <a:rPr lang="en-US" smtClean="0">
                <a:ea typeface="ＭＳ Ｐゴシック"/>
                <a:cs typeface="ＭＳ Ｐゴシック"/>
              </a:rPr>
              <a:pPr/>
              <a:t>15</a:t>
            </a:fld>
            <a:endParaRPr lang="en-US" smtClean="0">
              <a:ea typeface="ＭＳ Ｐゴシック"/>
              <a:cs typeface="ＭＳ Ｐゴシック"/>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5D47E1F-83D3-4CB1-9021-B4DB38E73C8A}" type="slidenum">
              <a:rPr lang="en-US" smtClean="0">
                <a:ea typeface="ＭＳ Ｐゴシック"/>
                <a:cs typeface="ＭＳ Ｐゴシック"/>
              </a:rPr>
              <a:pPr/>
              <a:t>16</a:t>
            </a:fld>
            <a:endParaRPr lang="en-US" smtClean="0">
              <a:ea typeface="ＭＳ Ｐゴシック"/>
              <a:cs typeface="ＭＳ Ｐゴシック"/>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52009BCD-A507-44BA-833B-20CC9ACBBDB8}" type="slidenum">
              <a:rPr lang="en-US" smtClean="0">
                <a:ea typeface="ＭＳ Ｐゴシック"/>
                <a:cs typeface="ＭＳ Ｐゴシック"/>
              </a:rPr>
              <a:pPr/>
              <a:t>17</a:t>
            </a:fld>
            <a:endParaRPr lang="en-US" smtClean="0">
              <a:ea typeface="ＭＳ Ｐゴシック"/>
              <a:cs typeface="ＭＳ Ｐゴシック"/>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EFEC44CB-FF41-4C99-878C-0D7FD994A994}" type="slidenum">
              <a:rPr lang="en-US" smtClean="0">
                <a:ea typeface="ＭＳ Ｐゴシック"/>
                <a:cs typeface="ＭＳ Ｐゴシック"/>
              </a:rPr>
              <a:pPr/>
              <a:t>18</a:t>
            </a:fld>
            <a:endParaRPr lang="en-US" smtClean="0">
              <a:ea typeface="ＭＳ Ｐゴシック"/>
              <a:cs typeface="ＭＳ Ｐゴシック"/>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0C79AC1A-85E3-45D0-A5D4-0272736599AC}" type="slidenum">
              <a:rPr lang="en-US" smtClean="0">
                <a:ea typeface="ＭＳ Ｐゴシック"/>
                <a:cs typeface="ＭＳ Ｐゴシック"/>
              </a:rPr>
              <a:pPr/>
              <a:t>19</a:t>
            </a:fld>
            <a:endParaRPr lang="en-US" smtClean="0">
              <a:ea typeface="ＭＳ Ｐゴシック"/>
              <a:cs typeface="ＭＳ Ｐゴシック"/>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60F4D6D-6876-4292-A42D-4AFDEC5FA287}" type="slidenum">
              <a:rPr lang="en-US" smtClean="0">
                <a:ea typeface="ＭＳ Ｐゴシック"/>
                <a:cs typeface="ＭＳ Ｐゴシック"/>
              </a:rPr>
              <a:pPr/>
              <a:t>2</a:t>
            </a:fld>
            <a:endParaRPr lang="en-US" smtClean="0">
              <a:ea typeface="ＭＳ Ｐゴシック"/>
              <a:cs typeface="ＭＳ Ｐゴシック"/>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B0EDE084-6523-41C7-B41A-D01F973C00B4}" type="slidenum">
              <a:rPr lang="en-US" smtClean="0">
                <a:ea typeface="ＭＳ Ｐゴシック"/>
                <a:cs typeface="ＭＳ Ｐゴシック"/>
              </a:rPr>
              <a:pPr/>
              <a:t>20</a:t>
            </a:fld>
            <a:endParaRPr lang="en-US" smtClean="0">
              <a:ea typeface="ＭＳ Ｐゴシック"/>
              <a:cs typeface="ＭＳ Ｐゴシック"/>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07C5F95D-586A-4E63-9834-8F0ED832430D}" type="slidenum">
              <a:rPr lang="en-US" smtClean="0">
                <a:ea typeface="ＭＳ Ｐゴシック"/>
                <a:cs typeface="ＭＳ Ｐゴシック"/>
              </a:rPr>
              <a:pPr/>
              <a:t>21</a:t>
            </a:fld>
            <a:endParaRPr lang="en-US" smtClean="0">
              <a:ea typeface="ＭＳ Ｐゴシック"/>
              <a:cs typeface="ＭＳ Ｐゴシック"/>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66A2AF12-CF3E-45D8-A588-5EE749474EFB}" type="slidenum">
              <a:rPr lang="en-US" smtClean="0">
                <a:ea typeface="ＭＳ Ｐゴシック"/>
                <a:cs typeface="ＭＳ Ｐゴシック"/>
              </a:rPr>
              <a:pPr/>
              <a:t>22</a:t>
            </a:fld>
            <a:endParaRPr lang="en-US" smtClean="0">
              <a:ea typeface="ＭＳ Ｐゴシック"/>
              <a:cs typeface="ＭＳ Ｐゴシック"/>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6E2C70A2-77A8-48E6-BEB5-7617E1805C65}" type="slidenum">
              <a:rPr lang="en-US" smtClean="0">
                <a:ea typeface="ＭＳ Ｐゴシック"/>
                <a:cs typeface="ＭＳ Ｐゴシック"/>
              </a:rPr>
              <a:pPr/>
              <a:t>23</a:t>
            </a:fld>
            <a:endParaRPr lang="en-US" smtClean="0">
              <a:ea typeface="ＭＳ Ｐゴシック"/>
              <a:cs typeface="ＭＳ Ｐゴシック"/>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803F0DDE-E522-4CD4-992E-93E2DC111BAE}" type="slidenum">
              <a:rPr lang="en-US" smtClean="0">
                <a:ea typeface="ＭＳ Ｐゴシック"/>
                <a:cs typeface="ＭＳ Ｐゴシック"/>
              </a:rPr>
              <a:pPr/>
              <a:t>24</a:t>
            </a:fld>
            <a:endParaRPr lang="en-US" smtClean="0">
              <a:ea typeface="ＭＳ Ｐゴシック"/>
              <a:cs typeface="ＭＳ Ｐゴシック"/>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DA288075-2FD9-4E88-83BD-69E7F6E34E07}" type="slidenum">
              <a:rPr lang="en-US" smtClean="0">
                <a:ea typeface="ＭＳ Ｐゴシック"/>
                <a:cs typeface="ＭＳ Ｐゴシック"/>
              </a:rPr>
              <a:pPr/>
              <a:t>25</a:t>
            </a:fld>
            <a:endParaRPr lang="en-US" smtClean="0">
              <a:ea typeface="ＭＳ Ｐゴシック"/>
              <a:cs typeface="ＭＳ Ｐゴシック"/>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0E4A4D98-46DD-4066-B003-C8D0E1CF7CAE}" type="slidenum">
              <a:rPr lang="en-US" smtClean="0">
                <a:ea typeface="ＭＳ Ｐゴシック"/>
                <a:cs typeface="ＭＳ Ｐゴシック"/>
              </a:rPr>
              <a:pPr/>
              <a:t>26</a:t>
            </a:fld>
            <a:endParaRPr lang="en-US" smtClean="0">
              <a:ea typeface="ＭＳ Ｐゴシック"/>
              <a:cs typeface="ＭＳ Ｐゴシック"/>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81FED1FD-39BB-4175-AF83-6F3096BCA260}" type="slidenum">
              <a:rPr lang="en-US" smtClean="0">
                <a:ea typeface="ＭＳ Ｐゴシック"/>
                <a:cs typeface="ＭＳ Ｐゴシック"/>
              </a:rPr>
              <a:pPr/>
              <a:t>3</a:t>
            </a:fld>
            <a:endParaRPr lang="en-US" smtClean="0">
              <a:ea typeface="ＭＳ Ｐゴシック"/>
              <a:cs typeface="ＭＳ Ｐゴシック"/>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5C513105-0B00-41FF-BC96-7D78A5E08280}" type="slidenum">
              <a:rPr lang="en-US" smtClean="0">
                <a:ea typeface="ＭＳ Ｐゴシック"/>
                <a:cs typeface="ＭＳ Ｐゴシック"/>
              </a:rPr>
              <a:pPr/>
              <a:t>4</a:t>
            </a:fld>
            <a:endParaRPr lang="en-US" smtClean="0">
              <a:ea typeface="ＭＳ Ｐゴシック"/>
              <a:cs typeface="ＭＳ Ｐゴシック"/>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DE90B118-6BA8-4982-B252-4B724646D3AA}" type="slidenum">
              <a:rPr lang="en-US" smtClean="0">
                <a:ea typeface="ＭＳ Ｐゴシック"/>
                <a:cs typeface="ＭＳ Ｐゴシック"/>
              </a:rPr>
              <a:pPr/>
              <a:t>5</a:t>
            </a:fld>
            <a:endParaRPr lang="en-US" smtClean="0">
              <a:ea typeface="ＭＳ Ｐゴシック"/>
              <a:cs typeface="ＭＳ Ｐゴシック"/>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8F46E758-6874-4BD0-AF6F-8E28A54565AF}" type="slidenum">
              <a:rPr lang="en-US" smtClean="0">
                <a:ea typeface="ＭＳ Ｐゴシック"/>
                <a:cs typeface="ＭＳ Ｐゴシック"/>
              </a:rPr>
              <a:pPr/>
              <a:t>6</a:t>
            </a:fld>
            <a:endParaRPr lang="en-US" smtClean="0">
              <a:ea typeface="ＭＳ Ｐゴシック"/>
              <a:cs typeface="ＭＳ Ｐゴシック"/>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AB32958B-69BA-4AE8-8209-89FCF9E9CA95}" type="slidenum">
              <a:rPr lang="en-US" smtClean="0">
                <a:ea typeface="ＭＳ Ｐゴシック"/>
                <a:cs typeface="ＭＳ Ｐゴシック"/>
              </a:rPr>
              <a:pPr/>
              <a:t>7</a:t>
            </a:fld>
            <a:endParaRPr lang="en-US" smtClean="0">
              <a:ea typeface="ＭＳ Ｐゴシック"/>
              <a:cs typeface="ＭＳ Ｐゴシック"/>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028BBEB-7638-489B-B11D-2BA3634ABC82}" type="slidenum">
              <a:rPr lang="en-US" smtClean="0">
                <a:ea typeface="ＭＳ Ｐゴシック"/>
                <a:cs typeface="ＭＳ Ｐゴシック"/>
              </a:rPr>
              <a:pPr/>
              <a:t>8</a:t>
            </a:fld>
            <a:endParaRPr lang="en-US" smtClean="0">
              <a:ea typeface="ＭＳ Ｐゴシック"/>
              <a:cs typeface="ＭＳ Ｐゴシック"/>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F2F6F843-0A8F-41A3-A052-AF73B1B2B4CF}" type="slidenum">
              <a:rPr lang="en-US" smtClean="0">
                <a:ea typeface="ＭＳ Ｐゴシック"/>
                <a:cs typeface="ＭＳ Ｐゴシック"/>
              </a:rPr>
              <a:pPr/>
              <a:t>9</a:t>
            </a:fld>
            <a:endParaRPr lang="en-US" smtClean="0">
              <a:ea typeface="ＭＳ Ｐゴシック"/>
              <a:cs typeface="ＭＳ Ｐゴシック"/>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CC969F-A3DC-4783-89C0-0F8B241FB0BD}"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973492-ABF5-4D8E-854E-687EA1CE178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1A7FDA-D0BD-4048-9624-C17B049FDF08}"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3DE956-663A-4C55-ABA9-D6CEE3081FA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D5694C-DC63-4C98-8793-57ED1467359C}"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79671B-FC13-4086-8C2F-C13F21B3E0B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2DB106-04CC-42C3-A1FB-D5C8615EE282}"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2C35-12BA-4D0D-AB2B-AF6F94BFD1F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28EBC7-67B4-49F3-9FAB-C7F317C7B8AE}"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695272-B9F9-41A8-9EF2-CE3DA8EF5AB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C1C790-1C55-4972-A6CF-AD638CB518A4}" type="datetimeFigureOut">
              <a:rPr lang="en-US"/>
              <a:pPr>
                <a:defRPr/>
              </a:pPr>
              <a:t>10/26/2011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C6145B-D881-47A2-A6AC-F63CF2E1545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A20751-28B4-4D08-8D7E-2B7EF5ACEDCE}" type="datetimeFigureOut">
              <a:rPr lang="en-US"/>
              <a:pPr>
                <a:defRPr/>
              </a:pPr>
              <a:t>10/26/2011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B2EFD1-B856-4CDB-B597-AA6BEEC5EE7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4418AE-5337-4482-9426-0D14BF13671A}" type="datetimeFigureOut">
              <a:rPr lang="en-US"/>
              <a:pPr>
                <a:defRPr/>
              </a:pPr>
              <a:t>10/26/2011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65B08C-D6F4-4813-BD6F-E2BABAD1BE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C69F42-F480-4CA3-85A2-D7E8CFB85134}" type="datetimeFigureOut">
              <a:rPr lang="en-US"/>
              <a:pPr>
                <a:defRPr/>
              </a:pPr>
              <a:t>10/26/2011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843347-291E-49E5-9737-5C8018CA791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F7A3AE-0ABA-4DF0-B941-34AC9375A745}" type="datetimeFigureOut">
              <a:rPr lang="en-US"/>
              <a:pPr>
                <a:defRPr/>
              </a:pPr>
              <a:t>10/26/2011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C04D9F-1AB7-4402-9D99-360F08C4059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20B09E-7C0C-47FA-8294-9A3D2919A739}" type="datetimeFigureOut">
              <a:rPr lang="en-US"/>
              <a:pPr>
                <a:defRPr/>
              </a:pPr>
              <a:t>10/26/2011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092FE6-ADF7-46E5-A1B3-F7B953CB6F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itchFamily="34" charset="0"/>
                <a:ea typeface="ＭＳ Ｐゴシック" pitchFamily="84" charset="-128"/>
                <a:cs typeface="+mn-cs"/>
              </a:defRPr>
            </a:lvl1pPr>
          </a:lstStyle>
          <a:p>
            <a:pPr>
              <a:defRPr/>
            </a:pPr>
            <a:fld id="{9D910F0F-3D0B-49DB-9E16-FA3FF3B48AE2}" type="datetimeFigureOut">
              <a:rPr lang="en-US"/>
              <a:pPr>
                <a:defRPr/>
              </a:pPr>
              <a:t>10/26/2011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dirty="0">
                <a:solidFill>
                  <a:schemeClr val="tx1">
                    <a:tint val="75000"/>
                  </a:schemeClr>
                </a:solidFill>
                <a:latin typeface="Arial" pitchFamily="34" charset="0"/>
                <a:ea typeface="ＭＳ Ｐゴシック" pitchFamily="8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itchFamily="34" charset="0"/>
                <a:ea typeface="ＭＳ Ｐゴシック" pitchFamily="84" charset="-128"/>
                <a:cs typeface="+mn-cs"/>
              </a:defRPr>
            </a:lvl1pPr>
          </a:lstStyle>
          <a:p>
            <a:pPr>
              <a:defRPr/>
            </a:pPr>
            <a:fld id="{953C854C-FF93-421C-93E0-A9BF5AC965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hyperlink" Target="http://eshelp.opm.gov/RoboApi.asp?project=AppMan001&amp;context=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usajobs.gov/" TargetMode="External"/><Relationship Id="rId5" Type="http://schemas.openxmlformats.org/officeDocument/2006/relationships/hyperlink" Target="https://applicationmanager.gov/" TargetMode="External"/><Relationship Id="rId4" Type="http://schemas.openxmlformats.org/officeDocument/2006/relationships/image" Target="../media/image10.png"/><Relationship Id="rId9" Type="http://schemas.openxmlformats.org/officeDocument/2006/relationships/hyperlink" Target="https://applicationmanager.gov/Login.aspx?VacancyID=20796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shelp.opm.gov/RoboApi.asp?project=AppMan001&amp;context=26" TargetMode="External"/><Relationship Id="rId3" Type="http://schemas.openxmlformats.org/officeDocument/2006/relationships/image" Target="../media/image2.jpeg"/><Relationship Id="rId7" Type="http://schemas.openxmlformats.org/officeDocument/2006/relationships/hyperlink" Target="javascript:__doPostBack('ctl00$cphMain$hlRecov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shelp.opm.gov/RoboApi.asp?project=AppMan001&amp;context=2" TargetMode="External"/><Relationship Id="rId11" Type="http://schemas.openxmlformats.org/officeDocument/2006/relationships/hyperlink" Target="http://eshelp.opm.gov/RoboApi.asp?project=AppMan001&amp;context=4" TargetMode="External"/><Relationship Id="rId5" Type="http://schemas.openxmlformats.org/officeDocument/2006/relationships/hyperlink" Target="https://applicationmanager.gov/Login.aspx?VacancyID=207966" TargetMode="External"/><Relationship Id="rId10" Type="http://schemas.openxmlformats.org/officeDocument/2006/relationships/hyperlink" Target="http://eshelp.opm.gov/RoboApi.asp?project=AppMan001&amp;context=21" TargetMode="External"/><Relationship Id="rId4" Type="http://schemas.openxmlformats.org/officeDocument/2006/relationships/image" Target="../media/image12.png"/><Relationship Id="rId9" Type="http://schemas.openxmlformats.org/officeDocument/2006/relationships/hyperlink" Target="http://eshelp.opm.gov/RoboApi.asp?project=AppMan001&amp;context=2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shelp.opm.gov/RoboApi.asp?project=AppMan001&amp;context=2" TargetMode="External"/><Relationship Id="rId5" Type="http://schemas.openxmlformats.org/officeDocument/2006/relationships/hyperlink" Target="https://applicationmanager.gov/LoginCreate.aspx?VacancyID=207966"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applicationmanager.gov/Application.aspx?VIN=207966"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13" Type="http://schemas.openxmlformats.org/officeDocument/2006/relationships/hyperlink" Target="http://www.usajobs.gov/individualswithdisabilities.asp" TargetMode="External"/><Relationship Id="rId18" Type="http://schemas.openxmlformats.org/officeDocument/2006/relationships/hyperlink" Target="http://www.usajobs.gov/contactus.asp" TargetMode="External"/><Relationship Id="rId3" Type="http://schemas.openxmlformats.org/officeDocument/2006/relationships/image" Target="../media/image2.jpeg"/><Relationship Id="rId21" Type="http://schemas.openxmlformats.org/officeDocument/2006/relationships/hyperlink" Target="http://www.usajobs.gov/privacy.asp" TargetMode="External"/><Relationship Id="rId7" Type="http://schemas.openxmlformats.org/officeDocument/2006/relationships/hyperlink" Target="https://my.usajobs.gov/Account/Account.aspx" TargetMode="External"/><Relationship Id="rId12" Type="http://schemas.openxmlformats.org/officeDocument/2006/relationships/hyperlink" Target="http://www.usajobs.gov/hiringevents.asp" TargetMode="External"/><Relationship Id="rId17" Type="http://schemas.openxmlformats.org/officeDocument/2006/relationships/hyperlink" Target="http://www.usajobs.gov/sitemap.asp" TargetMode="External"/><Relationship Id="rId2" Type="http://schemas.openxmlformats.org/officeDocument/2006/relationships/notesSlide" Target="../notesSlides/notesSlide3.xml"/><Relationship Id="rId16" Type="http://schemas.openxmlformats.org/officeDocument/2006/relationships/hyperlink" Target="http://www.usajobs.gov/seniorexecutives.asp" TargetMode="External"/><Relationship Id="rId20" Type="http://schemas.openxmlformats.org/officeDocument/2006/relationships/hyperlink" Target="http://recruiter.usajobs.gov/" TargetMode="External"/><Relationship Id="rId1" Type="http://schemas.openxmlformats.org/officeDocument/2006/relationships/slideLayout" Target="../slideLayouts/slideLayout2.xml"/><Relationship Id="rId6" Type="http://schemas.openxmlformats.org/officeDocument/2006/relationships/hyperlink" Target="https://my.usajobs.gov/Login.aspx" TargetMode="External"/><Relationship Id="rId11" Type="http://schemas.openxmlformats.org/officeDocument/2006/relationships/hyperlink" Target="http://www.usajobs.gov/whyworkforamerica.asp" TargetMode="External"/><Relationship Id="rId5" Type="http://schemas.openxmlformats.org/officeDocument/2006/relationships/hyperlink" Target="http://www.usajobs.gov/" TargetMode="External"/><Relationship Id="rId15" Type="http://schemas.openxmlformats.org/officeDocument/2006/relationships/hyperlink" Target="http://www.usajobs.gov/studentjobs/" TargetMode="External"/><Relationship Id="rId10" Type="http://schemas.openxmlformats.org/officeDocument/2006/relationships/hyperlink" Target="http://www.usajobs.gov/firsttimevisitors.asp" TargetMode="External"/><Relationship Id="rId19" Type="http://schemas.openxmlformats.org/officeDocument/2006/relationships/hyperlink" Target="http://www.usajobs.gov/help.asp" TargetMode="External"/><Relationship Id="rId4" Type="http://schemas.openxmlformats.org/officeDocument/2006/relationships/image" Target="../media/image3.png"/><Relationship Id="rId9" Type="http://schemas.openxmlformats.org/officeDocument/2006/relationships/hyperlink" Target="http://jobsearch.usajobs.gov/advanced.aspx" TargetMode="External"/><Relationship Id="rId14" Type="http://schemas.openxmlformats.org/officeDocument/2006/relationships/hyperlink" Target="http://www.usajobs.gov/veterans.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my.usajobs.gov/Account/Account.aspx"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13" Type="http://schemas.openxmlformats.org/officeDocument/2006/relationships/hyperlink" Target="http://www.usajobs.gov/studentjobs/" TargetMode="External"/><Relationship Id="rId18" Type="http://schemas.openxmlformats.org/officeDocument/2006/relationships/hyperlink" Target="http://www.usajobs.gov/contactus.asp" TargetMode="External"/><Relationship Id="rId3" Type="http://schemas.openxmlformats.org/officeDocument/2006/relationships/image" Target="../media/image2.jpeg"/><Relationship Id="rId21" Type="http://schemas.openxmlformats.org/officeDocument/2006/relationships/hyperlink" Target="http://www.usajobs.gov/privacy.asp" TargetMode="External"/><Relationship Id="rId7" Type="http://schemas.openxmlformats.org/officeDocument/2006/relationships/hyperlink" Target="http://www.usajobs.gov/" TargetMode="External"/><Relationship Id="rId12" Type="http://schemas.openxmlformats.org/officeDocument/2006/relationships/hyperlink" Target="javascript:openSection(2)" TargetMode="External"/><Relationship Id="rId17" Type="http://schemas.openxmlformats.org/officeDocument/2006/relationships/hyperlink" Target="http://www.usajobs.gov/sitemap.asp" TargetMode="External"/><Relationship Id="rId2" Type="http://schemas.openxmlformats.org/officeDocument/2006/relationships/notesSlide" Target="../notesSlides/notesSlide6.xml"/><Relationship Id="rId16" Type="http://schemas.openxmlformats.org/officeDocument/2006/relationships/hyperlink" Target="javascript:openSection(3)" TargetMode="External"/><Relationship Id="rId20" Type="http://schemas.openxmlformats.org/officeDocument/2006/relationships/hyperlink" Target="http://recruiter.usajobs.gov/" TargetMode="External"/><Relationship Id="rId1" Type="http://schemas.openxmlformats.org/officeDocument/2006/relationships/slideLayout" Target="../slideLayouts/slideLayout2.xml"/><Relationship Id="rId6" Type="http://schemas.openxmlformats.org/officeDocument/2006/relationships/hyperlink" Target="https://my.usajobs.gov/Logout.aspx" TargetMode="External"/><Relationship Id="rId11" Type="http://schemas.openxmlformats.org/officeDocument/2006/relationships/hyperlink" Target="javascript:openSection(1)" TargetMode="External"/><Relationship Id="rId5" Type="http://schemas.openxmlformats.org/officeDocument/2006/relationships/hyperlink" Target="https://my.usajobs.gov/" TargetMode="External"/><Relationship Id="rId15" Type="http://schemas.openxmlformats.org/officeDocument/2006/relationships/hyperlink" Target="javascript:openSection(4)" TargetMode="External"/><Relationship Id="rId10" Type="http://schemas.openxmlformats.org/officeDocument/2006/relationships/hyperlink" Target="https://my.usajobs.gov/Account/AccountEdit.aspx" TargetMode="External"/><Relationship Id="rId19" Type="http://schemas.openxmlformats.org/officeDocument/2006/relationships/hyperlink" Target="http://www.usajobs.gov/help.asp" TargetMode="External"/><Relationship Id="rId4" Type="http://schemas.openxmlformats.org/officeDocument/2006/relationships/image" Target="../media/image6.png"/><Relationship Id="rId9" Type="http://schemas.openxmlformats.org/officeDocument/2006/relationships/hyperlink" Target="http://jobsearch.usajobs.gov/advanced.aspx" TargetMode="External"/><Relationship Id="rId14" Type="http://schemas.openxmlformats.org/officeDocument/2006/relationships/hyperlink" Target="javascript:openSection(6)"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13" Type="http://schemas.openxmlformats.org/officeDocument/2006/relationships/hyperlink" Target="javascript:_jsevt(['re',12],['sort','dtex']);" TargetMode="External"/><Relationship Id="rId18" Type="http://schemas.openxmlformats.org/officeDocument/2006/relationships/hyperlink" Target="https://my.usajobs.gov/JobFile/JobFile.aspx?action=ADD&amp;JobID=85983098&amp;sq=q=Auditor&amp;where=Virginia&amp;brd=3876&amp;vw=b&amp;FedEmp=Y&amp;FedPub=Y&amp;AVSDM=2010-02-12+14:38:00" TargetMode="External"/><Relationship Id="rId26" Type="http://schemas.openxmlformats.org/officeDocument/2006/relationships/hyperlink" Target="http://jobview.usajobs.gov/GetJob.aspx?JobID=84362372&amp;JobTitle=Auditor&amp;q=Auditor&amp;where=Virginia&amp;brd=3876&amp;vw=b&amp;FedEmp=Y&amp;FedPub=Y&amp;AVSDM=2010-01-29+03:23:00" TargetMode="External"/><Relationship Id="rId3" Type="http://schemas.openxmlformats.org/officeDocument/2006/relationships/image" Target="../media/image2.jpeg"/><Relationship Id="rId21" Type="http://schemas.openxmlformats.org/officeDocument/2006/relationships/hyperlink" Target="https://my.usajobs.gov/JobFile/JobFile.aspx?action=ADD&amp;JobID=80975932&amp;sq=q=Auditor&amp;where=Virginia&amp;brd=3876&amp;vw=b&amp;FedEmp=Y&amp;FedPub=Y&amp;AVSDM=2010-01-29+03:23:00" TargetMode="External"/><Relationship Id="rId34" Type="http://schemas.openxmlformats.org/officeDocument/2006/relationships/hyperlink" Target="javascript:_jsevt(['re',135],['mlt',61157534,'JobTitle']);" TargetMode="External"/><Relationship Id="rId7" Type="http://schemas.openxmlformats.org/officeDocument/2006/relationships/hyperlink" Target="http://www.usajobs.gov/" TargetMode="External"/><Relationship Id="rId12" Type="http://schemas.openxmlformats.org/officeDocument/2006/relationships/hyperlink" Target="javascript:_jsevt(['re',4],['page',2]);" TargetMode="External"/><Relationship Id="rId17" Type="http://schemas.openxmlformats.org/officeDocument/2006/relationships/hyperlink" Target="javascript:;" TargetMode="External"/><Relationship Id="rId25" Type="http://schemas.openxmlformats.org/officeDocument/2006/relationships/hyperlink" Target="javascript:_jsevt(['re',135],['mlt',60201852,'JobTitle']);" TargetMode="External"/><Relationship Id="rId33" Type="http://schemas.openxmlformats.org/officeDocument/2006/relationships/hyperlink" Target="https://my.usajobs.gov/JobFile/JobFile.aspx?action=ADD&amp;JobID=83711704&amp;sq=q=Auditor&amp;where=Virginia&amp;brd=3876&amp;vw=b&amp;FedEmp=Y&amp;FedPub=Y&amp;AVSDM=2010-01-29+03:23:00" TargetMode="External"/><Relationship Id="rId38" Type="http://schemas.openxmlformats.org/officeDocument/2006/relationships/hyperlink" Target="http://jobview.usajobs.gov/GetJob.aspx?JobID=80957556&amp;JobTitle=Auditor&amp;q=Auditor&amp;where=Virginia&amp;brd=3876&amp;vw=b&amp;FedEmp=Y&amp;FedPub=Y&amp;AVSDM=2010-02-03+10:03:00" TargetMode="External"/><Relationship Id="rId2" Type="http://schemas.openxmlformats.org/officeDocument/2006/relationships/notesSlide" Target="../notesSlides/notesSlide7.xml"/><Relationship Id="rId16" Type="http://schemas.openxmlformats.org/officeDocument/2006/relationships/hyperlink" Target="http://jobview.usajobs.gov/GetJob.aspx?JobID=85983098&amp;JobTitle=Supervisory+Auditor&amp;q=Auditor&amp;where=Virginia&amp;brd=3876&amp;vw=b&amp;FedEmp=Y&amp;FedPub=Y&amp;AVSDM=2010-02-12+14:38:00" TargetMode="External"/><Relationship Id="rId20" Type="http://schemas.openxmlformats.org/officeDocument/2006/relationships/hyperlink" Target="http://jobview.usajobs.gov/GetJob.aspx?JobID=80975932&amp;JobTitle=Auditor&amp;q=Auditor&amp;where=Virginia&amp;brd=3876&amp;vw=b&amp;FedEmp=Y&amp;FedPub=Y&amp;AVSDM=2010-01-29+03:23:00" TargetMode="External"/><Relationship Id="rId29" Type="http://schemas.openxmlformats.org/officeDocument/2006/relationships/hyperlink" Target="http://jobview.usajobs.gov/GetJob.aspx?JobID=80590398&amp;JobTitle=Auditor&amp;q=Auditor&amp;where=Virginia&amp;brd=3876&amp;vw=b&amp;FedEmp=Y&amp;FedPub=Y&amp;AVSDM=2010-01-29+03:23:00" TargetMode="External"/><Relationship Id="rId1" Type="http://schemas.openxmlformats.org/officeDocument/2006/relationships/slideLayout" Target="../slideLayouts/slideLayout2.xml"/><Relationship Id="rId6" Type="http://schemas.openxmlformats.org/officeDocument/2006/relationships/hyperlink" Target="https://my.usajobs.gov/Logout.aspx" TargetMode="External"/><Relationship Id="rId11" Type="http://schemas.openxmlformats.org/officeDocument/2006/relationships/hyperlink" Target="javascript:_jsevt(['re',3],['page',2]);" TargetMode="External"/><Relationship Id="rId24" Type="http://schemas.openxmlformats.org/officeDocument/2006/relationships/hyperlink" Target="https://my.usajobs.gov/JobFile/JobFile.aspx?action=ADD&amp;JobID=82481233&amp;sq=q=Auditor&amp;where=Virginia&amp;brd=3876&amp;vw=b&amp;FedEmp=Y&amp;FedPub=Y&amp;AVSDM=2010-01-29+03:23:00" TargetMode="External"/><Relationship Id="rId32" Type="http://schemas.openxmlformats.org/officeDocument/2006/relationships/hyperlink" Target="http://jobview.usajobs.gov/GetJob.aspx?JobID=83711704&amp;JobTitle=Auditor&amp;q=Auditor&amp;where=Virginia&amp;brd=3876&amp;vw=b&amp;FedEmp=Y&amp;FedPub=Y&amp;AVSDM=2010-01-29+03:23:00" TargetMode="External"/><Relationship Id="rId37" Type="http://schemas.openxmlformats.org/officeDocument/2006/relationships/hyperlink" Target="javascript:_jsevt(['re',135],['mlt',61289978,'JobTitle']);" TargetMode="External"/><Relationship Id="rId5" Type="http://schemas.openxmlformats.org/officeDocument/2006/relationships/hyperlink" Target="http://jobsearch.usajobs.gov/Search.aspx?q=Auditor&amp;where=Virginia&amp;brd=3876&amp;vw=b&amp;FedEmp=Y&amp;FedPub=Y" TargetMode="External"/><Relationship Id="rId15" Type="http://schemas.openxmlformats.org/officeDocument/2006/relationships/hyperlink" Target="javascript:_jsevt(['re',12],['sort','sl']);" TargetMode="External"/><Relationship Id="rId23" Type="http://schemas.openxmlformats.org/officeDocument/2006/relationships/hyperlink" Target="http://jobview.usajobs.gov/GetJob.aspx?JobID=82481233&amp;JobTitle=Auditor&amp;q=Auditor&amp;where=Virginia&amp;brd=3876&amp;vw=b&amp;FedEmp=Y&amp;FedPub=Y&amp;AVSDM=2010-01-29+03:23:00" TargetMode="External"/><Relationship Id="rId28" Type="http://schemas.openxmlformats.org/officeDocument/2006/relationships/hyperlink" Target="javascript:_jsevt(['re',135],['mlt',61664620,'JobTitle']);" TargetMode="External"/><Relationship Id="rId36" Type="http://schemas.openxmlformats.org/officeDocument/2006/relationships/hyperlink" Target="https://my.usajobs.gov/JobFile/JobFile.aspx?action=ADD&amp;JobID=83880191&amp;sq=q=Auditor&amp;where=Virginia&amp;brd=3876&amp;vw=b&amp;FedEmp=Y&amp;FedPub=Y&amp;AVSDM=2010-01-29+03:23:00" TargetMode="External"/><Relationship Id="rId10" Type="http://schemas.openxmlformats.org/officeDocument/2006/relationships/hyperlink" Target="javascript:_jsevt(['re',10],['view','d']);" TargetMode="External"/><Relationship Id="rId19" Type="http://schemas.openxmlformats.org/officeDocument/2006/relationships/hyperlink" Target="javascript:_jsevt(['re',135],['mlt',62904811,'JobTitle']);" TargetMode="External"/><Relationship Id="rId31" Type="http://schemas.openxmlformats.org/officeDocument/2006/relationships/hyperlink" Target="javascript:_jsevt(['re',135],['mlt',58718298,'JobTitle']);" TargetMode="External"/><Relationship Id="rId4" Type="http://schemas.openxmlformats.org/officeDocument/2006/relationships/image" Target="../media/image7.png"/><Relationship Id="rId9" Type="http://schemas.openxmlformats.org/officeDocument/2006/relationships/hyperlink" Target="http://jobsearch.usajobs.gov/advanced.aspx" TargetMode="External"/><Relationship Id="rId14" Type="http://schemas.openxmlformats.org/officeDocument/2006/relationships/hyperlink" Target="javascript:_jsevt(['re',12],['sort','jt']);" TargetMode="External"/><Relationship Id="rId22" Type="http://schemas.openxmlformats.org/officeDocument/2006/relationships/hyperlink" Target="javascript:_jsevt(['re',135],['mlt',59000721,'JobTitle']);" TargetMode="External"/><Relationship Id="rId27" Type="http://schemas.openxmlformats.org/officeDocument/2006/relationships/hyperlink" Target="https://my.usajobs.gov/JobFile/JobFile.aspx?action=ADD&amp;JobID=84362372&amp;sq=q=Auditor&amp;where=Virginia&amp;brd=3876&amp;vw=b&amp;FedEmp=Y&amp;FedPub=Y&amp;AVSDM=2010-01-29+03:23:00" TargetMode="External"/><Relationship Id="rId30" Type="http://schemas.openxmlformats.org/officeDocument/2006/relationships/hyperlink" Target="https://my.usajobs.gov/JobFile/JobFile.aspx?action=ADD&amp;JobID=80590398&amp;sq=q=Auditor&amp;where=Virginia&amp;brd=3876&amp;vw=b&amp;FedEmp=Y&amp;FedPub=Y&amp;AVSDM=2010-01-29+03:23:00" TargetMode="External"/><Relationship Id="rId35" Type="http://schemas.openxmlformats.org/officeDocument/2006/relationships/hyperlink" Target="http://jobview.usajobs.gov/GetJob.aspx?JobID=83880191&amp;JobTitle=Auditor&amp;q=Auditor&amp;where=Virginia&amp;brd=3876&amp;vw=b&amp;FedEmp=Y&amp;FedPub=Y&amp;AVSDM=2010-01-29+03:23:0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3" Type="http://schemas.openxmlformats.org/officeDocument/2006/relationships/image" Target="../media/image2.jpeg"/><Relationship Id="rId7" Type="http://schemas.openxmlformats.org/officeDocument/2006/relationships/hyperlink" Target="http://www.usajob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my.usajobs.gov/Logout.aspx" TargetMode="External"/><Relationship Id="rId11" Type="http://schemas.openxmlformats.org/officeDocument/2006/relationships/hyperlink" Target="javascript:__doPostBack('MasterPage1$BodyContent$ApplyPageButtons$btnCancel','')" TargetMode="External"/><Relationship Id="rId5" Type="http://schemas.openxmlformats.org/officeDocument/2006/relationships/hyperlink" Target="https://my.usajobs.gov/apply/applystart.aspx?cpdf=dd10&amp;jobid=83070065&amp;redirect=http://jobsearch.usajobs.gov/search.aspx?q=auditor&amp;where=virginia&amp;brd=3876&amp;vw=b&amp;fedemp=y&amp;fedpub=y" TargetMode="External"/><Relationship Id="rId10" Type="http://schemas.openxmlformats.org/officeDocument/2006/relationships/hyperlink" Target="javascript:WebForm_DoPostBackWithOptions(new%20WebForm_PostBackOptions(%22MasterPage1:BodyContent:ApplyPageButtons:btnSubmit%22,%20%22%22,%20true,%20%22%22,%20%22%22,%20false,%20true))" TargetMode="External"/><Relationship Id="rId4" Type="http://schemas.openxmlformats.org/officeDocument/2006/relationships/image" Target="../media/image9.png"/><Relationship Id="rId9" Type="http://schemas.openxmlformats.org/officeDocument/2006/relationships/hyperlink" Target="http://jobsearch.usajobs.gov/advanced.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USA S_PPT open pg"/>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14338" name="Text Box 5"/>
          <p:cNvSpPr txBox="1">
            <a:spLocks noChangeArrowheads="1"/>
          </p:cNvSpPr>
          <p:nvPr/>
        </p:nvSpPr>
        <p:spPr bwMode="auto">
          <a:xfrm>
            <a:off x="1965325" y="1952625"/>
            <a:ext cx="184150" cy="457200"/>
          </a:xfrm>
          <a:prstGeom prst="rect">
            <a:avLst/>
          </a:prstGeom>
          <a:noFill/>
          <a:ln w="9525">
            <a:noFill/>
            <a:miter lim="800000"/>
            <a:headEnd/>
            <a:tailEnd/>
          </a:ln>
        </p:spPr>
        <p:txBody>
          <a:bodyPr wrap="none">
            <a:spAutoFit/>
          </a:bodyPr>
          <a:lstStyle/>
          <a:p>
            <a:pPr eaLnBrk="0" hangingPunct="0"/>
            <a:endParaRPr lang="en-US"/>
          </a:p>
        </p:txBody>
      </p:sp>
      <p:sp>
        <p:nvSpPr>
          <p:cNvPr id="14339" name="Text Box 6"/>
          <p:cNvSpPr txBox="1">
            <a:spLocks noChangeArrowheads="1"/>
          </p:cNvSpPr>
          <p:nvPr/>
        </p:nvSpPr>
        <p:spPr bwMode="auto">
          <a:xfrm>
            <a:off x="1143000" y="2590800"/>
            <a:ext cx="7032625" cy="1200150"/>
          </a:xfrm>
          <a:prstGeom prst="rect">
            <a:avLst/>
          </a:prstGeom>
          <a:noFill/>
          <a:ln w="9525">
            <a:noFill/>
            <a:miter lim="800000"/>
            <a:headEnd/>
            <a:tailEnd/>
          </a:ln>
        </p:spPr>
        <p:txBody>
          <a:bodyPr wrap="none">
            <a:spAutoFit/>
          </a:bodyPr>
          <a:lstStyle/>
          <a:p>
            <a:pPr algn="ctr" eaLnBrk="0" hangingPunct="0"/>
            <a:r>
              <a:rPr lang="en-US" sz="3600"/>
              <a:t>Application Process</a:t>
            </a:r>
          </a:p>
          <a:p>
            <a:pPr algn="ctr" eaLnBrk="0" hangingPunct="0"/>
            <a:r>
              <a:rPr lang="en-US" sz="3600"/>
              <a:t>USAJOBS – Application Manager</a:t>
            </a:r>
            <a:endParaRPr lang="en-US"/>
          </a:p>
        </p:txBody>
      </p:sp>
      <p:sp>
        <p:nvSpPr>
          <p:cNvPr id="14340" name="Text Box 7"/>
          <p:cNvSpPr txBox="1">
            <a:spLocks noChangeArrowheads="1"/>
          </p:cNvSpPr>
          <p:nvPr/>
        </p:nvSpPr>
        <p:spPr bwMode="auto">
          <a:xfrm>
            <a:off x="990600" y="6256338"/>
            <a:ext cx="7035800" cy="304800"/>
          </a:xfrm>
          <a:prstGeom prst="rect">
            <a:avLst/>
          </a:prstGeom>
          <a:noFill/>
          <a:ln w="9525">
            <a:noFill/>
            <a:miter lim="800000"/>
            <a:headEnd/>
            <a:tailEnd/>
          </a:ln>
        </p:spPr>
        <p:txBody>
          <a:bodyPr wrap="none">
            <a:spAutoFit/>
          </a:bodyPr>
          <a:lstStyle/>
          <a:p>
            <a:pPr algn="ctr" eaLnBrk="0" hangingPunct="0"/>
            <a:r>
              <a:rPr lang="en-US" sz="1400">
                <a:solidFill>
                  <a:schemeClr val="bg1"/>
                </a:solidFill>
              </a:rPr>
              <a:t>USA STAFFING</a:t>
            </a:r>
            <a:r>
              <a:rPr lang="en-US" sz="1400" baseline="30000">
                <a:solidFill>
                  <a:schemeClr val="bg1"/>
                </a:solidFill>
              </a:rPr>
              <a:t>®</a:t>
            </a:r>
            <a:r>
              <a:rPr lang="en-US" sz="1400">
                <a:solidFill>
                  <a:schemeClr val="bg1"/>
                </a:solidFill>
              </a:rPr>
              <a:t> —OPM’S AUTOMATED HIRING TOOL FOR FEDERAL AGENCIES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277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7C7DDEE-4D98-45E3-BA8B-FCC75F0977C4}" type="slidenum">
              <a:rPr lang="en-US" sz="1000">
                <a:solidFill>
                  <a:schemeClr val="bg1"/>
                </a:solidFill>
              </a:rPr>
              <a:pPr algn="r" eaLnBrk="0" hangingPunct="0"/>
              <a:t>10</a:t>
            </a:fld>
            <a:endParaRPr lang="en-US" sz="1000"/>
          </a:p>
        </p:txBody>
      </p:sp>
      <p:sp>
        <p:nvSpPr>
          <p:cNvPr id="8197" name="Rectangle 5"/>
          <p:cNvSpPr>
            <a:spLocks noGrp="1" noChangeArrowheads="1"/>
          </p:cNvSpPr>
          <p:nvPr>
            <p:ph type="title"/>
          </p:nvPr>
        </p:nvSpPr>
        <p:spPr>
          <a:xfrm>
            <a:off x="457200" y="274638"/>
            <a:ext cx="8229600" cy="792162"/>
          </a:xfrm>
        </p:spPr>
        <p:txBody>
          <a:bodyPr rtlCol="0" anchor="t">
            <a:normAutofit fontScale="90000"/>
          </a:bodyPr>
          <a:lstStyle/>
          <a:p>
            <a:pPr algn="l" eaLnBrk="1" fontAlgn="auto" hangingPunct="1">
              <a:spcAft>
                <a:spcPts val="0"/>
              </a:spcAft>
              <a:defRPr/>
            </a:pPr>
            <a:r>
              <a:rPr lang="en-US" sz="3200" b="1" dirty="0" smtClean="0"/>
              <a:t>Transition to USA Staffing® - Application Manager</a:t>
            </a:r>
          </a:p>
        </p:txBody>
      </p:sp>
      <p:sp>
        <p:nvSpPr>
          <p:cNvPr id="32772"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2642" name="Group 2"/>
          <p:cNvGrpSpPr>
            <a:grpSpLocks noChangeAspect="1"/>
          </p:cNvGrpSpPr>
          <p:nvPr/>
        </p:nvGrpSpPr>
        <p:grpSpPr bwMode="auto">
          <a:xfrm>
            <a:off x="152401" y="1295400"/>
            <a:ext cx="3733800" cy="1888735"/>
            <a:chOff x="0" y="0"/>
            <a:chExt cx="684" cy="346"/>
          </a:xfrm>
          <a:effectLst>
            <a:outerShdw blurRad="50800" dist="38100" dir="10800000" algn="r" rotWithShape="0">
              <a:prstClr val="black">
                <a:alpha val="40000"/>
              </a:prstClr>
            </a:outerShdw>
          </a:effectLst>
        </p:grpSpPr>
        <p:pic>
          <p:nvPicPr>
            <p:cNvPr id="112643" name="Picture 3"/>
            <p:cNvPicPr>
              <a:picLocks noChangeAspect="1" noChangeArrowheads="1"/>
            </p:cNvPicPr>
            <p:nvPr/>
          </p:nvPicPr>
          <p:blipFill>
            <a:blip r:embed="rId4" cstate="print"/>
            <a:srcRect/>
            <a:stretch>
              <a:fillRect/>
            </a:stretch>
          </p:blipFill>
          <p:spPr bwMode="auto">
            <a:xfrm>
              <a:off x="0" y="0"/>
              <a:ext cx="684" cy="346"/>
            </a:xfrm>
            <a:prstGeom prst="rect">
              <a:avLst/>
            </a:prstGeom>
            <a:noFill/>
          </p:spPr>
        </p:pic>
        <p:sp>
          <p:nvSpPr>
            <p:cNvPr id="112644" name="Rectangle 4">
              <a:hlinkClick r:id="rId5" tooltip="https://ApplicationManager.gov"/>
            </p:cNvPr>
            <p:cNvSpPr>
              <a:spLocks noChangeAspect="1" noChangeArrowheads="1"/>
            </p:cNvSpPr>
            <p:nvPr/>
          </p:nvSpPr>
          <p:spPr bwMode="auto">
            <a:xfrm>
              <a:off x="96" y="187"/>
              <a:ext cx="16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45" name="Rectangle 5">
              <a:hlinkClick r:id="rId6" tooltip="http://www.USAJOBS.gov"/>
            </p:cNvPr>
            <p:cNvSpPr>
              <a:spLocks noChangeAspect="1" noChangeArrowheads="1"/>
            </p:cNvSpPr>
            <p:nvPr/>
          </p:nvSpPr>
          <p:spPr bwMode="auto">
            <a:xfrm>
              <a:off x="178" y="202"/>
              <a:ext cx="13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46" name="Rectangle 6">
              <a:hlinkClick r:id="rId7" tooltip="Application Manager Quick Start Guide"/>
            </p:cNvPr>
            <p:cNvSpPr>
              <a:spLocks noChangeAspect="1" noChangeArrowheads="1"/>
            </p:cNvSpPr>
            <p:nvPr/>
          </p:nvSpPr>
          <p:spPr bwMode="auto">
            <a:xfrm>
              <a:off x="131" y="247"/>
              <a:ext cx="209"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grpSp>
        <p:nvGrpSpPr>
          <p:cNvPr id="112647" name="Group 7"/>
          <p:cNvGrpSpPr>
            <a:grpSpLocks noChangeAspect="1"/>
          </p:cNvGrpSpPr>
          <p:nvPr/>
        </p:nvGrpSpPr>
        <p:grpSpPr bwMode="auto">
          <a:xfrm>
            <a:off x="2133600" y="3124200"/>
            <a:ext cx="6867525" cy="3162300"/>
            <a:chOff x="0" y="0"/>
            <a:chExt cx="721" cy="332"/>
          </a:xfrm>
          <a:effectLst>
            <a:outerShdw blurRad="50800" dist="38100" dir="13500000" algn="br" rotWithShape="0">
              <a:prstClr val="black">
                <a:alpha val="40000"/>
              </a:prstClr>
            </a:outerShdw>
          </a:effectLst>
        </p:grpSpPr>
        <p:pic>
          <p:nvPicPr>
            <p:cNvPr id="112648" name="Picture 8"/>
            <p:cNvPicPr>
              <a:picLocks noChangeAspect="1" noChangeArrowheads="1"/>
            </p:cNvPicPr>
            <p:nvPr/>
          </p:nvPicPr>
          <p:blipFill>
            <a:blip r:embed="rId8" cstate="print"/>
            <a:srcRect/>
            <a:stretch>
              <a:fillRect/>
            </a:stretch>
          </p:blipFill>
          <p:spPr bwMode="auto">
            <a:xfrm>
              <a:off x="0" y="0"/>
              <a:ext cx="721" cy="332"/>
            </a:xfrm>
            <a:prstGeom prst="rect">
              <a:avLst/>
            </a:prstGeom>
            <a:noFill/>
          </p:spPr>
        </p:pic>
        <p:sp>
          <p:nvSpPr>
            <p:cNvPr id="112649" name="Rectangle 9">
              <a:hlinkClick r:id="rId9" tooltip="Skip Navigation"/>
            </p:cNvPr>
            <p:cNvSpPr>
              <a:spLocks noChangeAspect="1" noChangeArrowheads="1"/>
            </p:cNvSpPr>
            <p:nvPr/>
          </p:nvSpPr>
          <p:spPr bwMode="auto">
            <a:xfrm>
              <a:off x="-5" y="-13"/>
              <a:ext cx="89" cy="17"/>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50" name="Rectangle 10">
              <a:hlinkClick r:id="rId5" tooltip="https://ApplicationManager.gov"/>
            </p:cNvPr>
            <p:cNvSpPr>
              <a:spLocks noChangeAspect="1" noChangeArrowheads="1"/>
            </p:cNvSpPr>
            <p:nvPr/>
          </p:nvSpPr>
          <p:spPr bwMode="auto">
            <a:xfrm>
              <a:off x="130" y="197"/>
              <a:ext cx="16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51" name="Rectangle 11">
              <a:hlinkClick r:id="rId6" tooltip="http://www.USAJOBS.gov"/>
            </p:cNvPr>
            <p:cNvSpPr>
              <a:spLocks noChangeAspect="1" noChangeArrowheads="1"/>
            </p:cNvSpPr>
            <p:nvPr/>
          </p:nvSpPr>
          <p:spPr bwMode="auto">
            <a:xfrm>
              <a:off x="212" y="212"/>
              <a:ext cx="13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52" name="Rectangle 12">
              <a:hlinkClick r:id="rId7" tooltip="Application Manager Quick Start Guide"/>
            </p:cNvPr>
            <p:cNvSpPr>
              <a:spLocks noChangeAspect="1" noChangeArrowheads="1"/>
            </p:cNvSpPr>
            <p:nvPr/>
          </p:nvSpPr>
          <p:spPr bwMode="auto">
            <a:xfrm>
              <a:off x="165" y="257"/>
              <a:ext cx="209"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32775" name="TextBox 16"/>
          <p:cNvSpPr txBox="1">
            <a:spLocks noChangeArrowheads="1"/>
          </p:cNvSpPr>
          <p:nvPr/>
        </p:nvSpPr>
        <p:spPr bwMode="auto">
          <a:xfrm>
            <a:off x="4267200" y="1371600"/>
            <a:ext cx="4648200" cy="1739900"/>
          </a:xfrm>
          <a:prstGeom prst="rect">
            <a:avLst/>
          </a:prstGeom>
          <a:noFill/>
          <a:ln w="9525">
            <a:noFill/>
            <a:miter lim="800000"/>
            <a:headEnd/>
            <a:tailEnd/>
          </a:ln>
        </p:spPr>
        <p:txBody>
          <a:bodyPr>
            <a:spAutoFit/>
          </a:bodyPr>
          <a:lstStyle/>
          <a:p>
            <a:pPr eaLnBrk="0" hangingPunct="0"/>
            <a:r>
              <a:rPr lang="en-US" sz="1800"/>
              <a:t>Application Manager is a separate Federal system from USAJOBS.  It is used by many Federal agencies to collect online applications and assessment information for specific positions.</a:t>
            </a:r>
          </a:p>
          <a:p>
            <a:pPr eaLnBrk="0" hangingPunct="0"/>
            <a:endParaRPr 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481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EE1E544C-FEC2-47B2-A51B-E57DD7B46D6F}" type="slidenum">
              <a:rPr lang="en-US" sz="1000">
                <a:solidFill>
                  <a:schemeClr val="bg1"/>
                </a:solidFill>
              </a:rPr>
              <a:pPr algn="r" eaLnBrk="0" hangingPunct="0"/>
              <a:t>11</a:t>
            </a:fld>
            <a:endParaRPr lang="en-US" sz="1000"/>
          </a:p>
        </p:txBody>
      </p:sp>
      <p:sp>
        <p:nvSpPr>
          <p:cNvPr id="3481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Application Manager</a:t>
            </a:r>
          </a:p>
        </p:txBody>
      </p:sp>
      <p:sp>
        <p:nvSpPr>
          <p:cNvPr id="3482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34821" name="TextBox 14"/>
          <p:cNvSpPr txBox="1">
            <a:spLocks noChangeArrowheads="1"/>
          </p:cNvSpPr>
          <p:nvPr/>
        </p:nvSpPr>
        <p:spPr bwMode="auto">
          <a:xfrm>
            <a:off x="152400" y="1371600"/>
            <a:ext cx="8458200" cy="4868863"/>
          </a:xfrm>
          <a:prstGeom prst="rect">
            <a:avLst/>
          </a:prstGeom>
          <a:noFill/>
          <a:ln w="9525">
            <a:noFill/>
            <a:miter lim="800000"/>
            <a:headEnd/>
            <a:tailEnd/>
          </a:ln>
        </p:spPr>
        <p:txBody>
          <a:bodyPr>
            <a:spAutoFit/>
          </a:bodyPr>
          <a:lstStyle/>
          <a:p>
            <a:pPr eaLnBrk="0" hangingPunct="0"/>
            <a:r>
              <a:rPr lang="en-US" sz="1800" b="1"/>
              <a:t>With Application Manager you can:</a:t>
            </a:r>
          </a:p>
          <a:p>
            <a:pPr eaLnBrk="0" hangingPunct="0"/>
            <a:endParaRPr lang="en-US" sz="1800" b="1"/>
          </a:p>
          <a:p>
            <a:pPr marL="742950" lvl="1" indent="-285750" eaLnBrk="0" hangingPunct="0">
              <a:lnSpc>
                <a:spcPct val="80000"/>
              </a:lnSpc>
              <a:buClr>
                <a:srgbClr val="0065A4"/>
              </a:buClr>
              <a:buFont typeface="Arial" pitchFamily="34" charset="0"/>
              <a:buChar char="•"/>
            </a:pPr>
            <a:r>
              <a:rPr lang="en-US" sz="1800"/>
              <a:t>Work on, submit, and track your application packages.</a:t>
            </a:r>
          </a:p>
          <a:p>
            <a:pPr marL="742950" lvl="1" indent="-285750" eaLnBrk="0" hangingPunct="0">
              <a:lnSpc>
                <a:spcPct val="80000"/>
              </a:lnSpc>
              <a:buClr>
                <a:srgbClr val="0065A4"/>
              </a:buClr>
            </a:pPr>
            <a:endParaRPr lang="en-US" sz="1800"/>
          </a:p>
          <a:p>
            <a:pPr marL="742950" lvl="1" indent="-285750" eaLnBrk="0" hangingPunct="0">
              <a:lnSpc>
                <a:spcPct val="80000"/>
              </a:lnSpc>
              <a:buClr>
                <a:srgbClr val="0065A4"/>
              </a:buClr>
              <a:buFont typeface="Arial" pitchFamily="34" charset="0"/>
              <a:buChar char="•"/>
            </a:pPr>
            <a:r>
              <a:rPr lang="en-US" sz="1800"/>
              <a:t>Check the status of each application package (e.g., not submitted, complete, incomplete)</a:t>
            </a:r>
          </a:p>
          <a:p>
            <a:pPr marL="742950" lvl="1" indent="-285750" eaLnBrk="0" hangingPunct="0">
              <a:lnSpc>
                <a:spcPct val="80000"/>
              </a:lnSpc>
              <a:buClr>
                <a:srgbClr val="0065A4"/>
              </a:buClr>
              <a:buFont typeface="Arial" pitchFamily="34" charset="0"/>
              <a:buChar char="•"/>
            </a:pPr>
            <a:endParaRPr lang="en-US" sz="1800"/>
          </a:p>
          <a:p>
            <a:pPr marL="742950" lvl="1" indent="-285750" eaLnBrk="0" hangingPunct="0">
              <a:lnSpc>
                <a:spcPct val="80000"/>
              </a:lnSpc>
              <a:buClr>
                <a:srgbClr val="0065A4"/>
              </a:buClr>
              <a:buFont typeface="Arial" pitchFamily="34" charset="0"/>
              <a:buChar char="•"/>
            </a:pPr>
            <a:r>
              <a:rPr lang="en-US" sz="1800"/>
              <a:t>Use the Application Package Checklist to keep track of an application’s requirements.</a:t>
            </a:r>
          </a:p>
          <a:p>
            <a:pPr marL="742950" lvl="1" indent="-285750" eaLnBrk="0" hangingPunct="0">
              <a:lnSpc>
                <a:spcPct val="80000"/>
              </a:lnSpc>
              <a:buClr>
                <a:srgbClr val="0065A4"/>
              </a:buClr>
              <a:buFont typeface="Arial" pitchFamily="34" charset="0"/>
              <a:buChar char="•"/>
            </a:pPr>
            <a:endParaRPr lang="en-US" sz="1800"/>
          </a:p>
          <a:p>
            <a:pPr marL="742950" lvl="1" indent="-285750" eaLnBrk="0" hangingPunct="0">
              <a:lnSpc>
                <a:spcPct val="80000"/>
              </a:lnSpc>
              <a:buClr>
                <a:srgbClr val="0065A4"/>
              </a:buClr>
              <a:buFont typeface="Arial" pitchFamily="34" charset="0"/>
              <a:buChar char="•"/>
            </a:pPr>
            <a:r>
              <a:rPr lang="en-US" sz="1800"/>
              <a:t>View and print your Assessment Questionnaire responses and any of the documents submitted with an application. </a:t>
            </a:r>
            <a:br>
              <a:rPr lang="en-US" sz="1800"/>
            </a:br>
            <a:r>
              <a:rPr lang="en-US" sz="1800"/>
              <a:t> </a:t>
            </a:r>
          </a:p>
          <a:p>
            <a:pPr marL="742950" lvl="1" indent="-285750" eaLnBrk="0" hangingPunct="0">
              <a:lnSpc>
                <a:spcPct val="80000"/>
              </a:lnSpc>
              <a:buClr>
                <a:srgbClr val="0065A4"/>
              </a:buClr>
              <a:buFont typeface="Arial" pitchFamily="34" charset="0"/>
              <a:buChar char="•"/>
            </a:pPr>
            <a:r>
              <a:rPr lang="en-US" sz="1800"/>
              <a:t>Select and re-use documents submitted for previous applications in any new application.</a:t>
            </a:r>
          </a:p>
          <a:p>
            <a:pPr marL="742950" lvl="1" indent="-285750" eaLnBrk="0" hangingPunct="0">
              <a:lnSpc>
                <a:spcPct val="80000"/>
              </a:lnSpc>
              <a:buClr>
                <a:srgbClr val="0065A4"/>
              </a:buClr>
              <a:buFont typeface="Arial" pitchFamily="34" charset="0"/>
              <a:buChar char="•"/>
            </a:pPr>
            <a:endParaRPr lang="en-US" sz="1800"/>
          </a:p>
          <a:p>
            <a:pPr marL="742950" lvl="1" indent="-285750" eaLnBrk="0" hangingPunct="0">
              <a:lnSpc>
                <a:spcPct val="80000"/>
              </a:lnSpc>
              <a:buClr>
                <a:srgbClr val="0065A4"/>
              </a:buClr>
              <a:buFont typeface="Arial" pitchFamily="34" charset="0"/>
              <a:buChar char="•"/>
            </a:pPr>
            <a:r>
              <a:rPr lang="en-US" sz="1800"/>
              <a:t>Review any correspondence sent to you by hiring agencies.</a:t>
            </a:r>
          </a:p>
          <a:p>
            <a:pPr marL="742950" lvl="1" indent="-285750" eaLnBrk="0" hangingPunct="0">
              <a:lnSpc>
                <a:spcPct val="80000"/>
              </a:lnSpc>
              <a:buClr>
                <a:srgbClr val="0065A4"/>
              </a:buClr>
              <a:buFont typeface="Arial" pitchFamily="34" charset="0"/>
              <a:buChar char="•"/>
            </a:pPr>
            <a:endParaRPr lang="en-US" sz="1800"/>
          </a:p>
          <a:p>
            <a:pPr marL="742950" lvl="1" indent="-285750" eaLnBrk="0" hangingPunct="0">
              <a:lnSpc>
                <a:spcPct val="80000"/>
              </a:lnSpc>
              <a:buClr>
                <a:srgbClr val="0065A4"/>
              </a:buClr>
              <a:buFont typeface="Arial" pitchFamily="34" charset="0"/>
              <a:buChar char="•"/>
            </a:pPr>
            <a:r>
              <a:rPr lang="en-US" sz="1800"/>
              <a:t>Review and update your personal information at any time.</a:t>
            </a:r>
          </a:p>
          <a:p>
            <a:pPr eaLnBrk="0" hangingPunct="0">
              <a:buClr>
                <a:srgbClr val="0065A4"/>
              </a:buClr>
              <a:buFont typeface="Arial" pitchFamily="34" charset="0"/>
              <a:buChar char="•"/>
            </a:pPr>
            <a:endParaRPr lang="en-US" sz="1800"/>
          </a:p>
          <a:p>
            <a:pPr eaLnBrk="0" hangingPunct="0">
              <a:buClr>
                <a:srgbClr val="0065A4"/>
              </a:buClr>
              <a:buFont typeface="Arial" pitchFamily="34" charset="0"/>
              <a:buNone/>
            </a:pPr>
            <a:endParaRPr lang="en-US" sz="15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6866"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0B15882-077A-44F6-A89B-DC658CC292D6}" type="slidenum">
              <a:rPr lang="en-US" sz="1000">
                <a:solidFill>
                  <a:schemeClr val="bg1"/>
                </a:solidFill>
              </a:rPr>
              <a:pPr algn="r" eaLnBrk="0" hangingPunct="0"/>
              <a:t>12</a:t>
            </a:fld>
            <a:endParaRPr lang="en-US" sz="1000"/>
          </a:p>
        </p:txBody>
      </p:sp>
      <p:sp>
        <p:nvSpPr>
          <p:cNvPr id="36867"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Application Manager</a:t>
            </a:r>
          </a:p>
        </p:txBody>
      </p:sp>
      <p:sp>
        <p:nvSpPr>
          <p:cNvPr id="36868"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3666" name="Group 2"/>
          <p:cNvGrpSpPr>
            <a:grpSpLocks noChangeAspect="1"/>
          </p:cNvGrpSpPr>
          <p:nvPr/>
        </p:nvGrpSpPr>
        <p:grpSpPr bwMode="auto">
          <a:xfrm>
            <a:off x="2286000" y="1371600"/>
            <a:ext cx="6477000" cy="4855594"/>
            <a:chOff x="0" y="0"/>
            <a:chExt cx="751" cy="563"/>
          </a:xfrm>
          <a:effectLst>
            <a:outerShdw blurRad="50800" dist="38100" dir="13500000" algn="br" rotWithShape="0">
              <a:prstClr val="black">
                <a:alpha val="40000"/>
              </a:prstClr>
            </a:outerShdw>
          </a:effectLst>
        </p:grpSpPr>
        <p:pic>
          <p:nvPicPr>
            <p:cNvPr id="113667" name="Picture 3"/>
            <p:cNvPicPr>
              <a:picLocks noChangeAspect="1" noChangeArrowheads="1"/>
            </p:cNvPicPr>
            <p:nvPr/>
          </p:nvPicPr>
          <p:blipFill>
            <a:blip r:embed="rId4" cstate="print"/>
            <a:srcRect/>
            <a:stretch>
              <a:fillRect/>
            </a:stretch>
          </p:blipFill>
          <p:spPr bwMode="auto">
            <a:xfrm>
              <a:off x="0" y="0"/>
              <a:ext cx="751" cy="563"/>
            </a:xfrm>
            <a:prstGeom prst="rect">
              <a:avLst/>
            </a:prstGeom>
            <a:noFill/>
          </p:spPr>
        </p:pic>
        <p:sp>
          <p:nvSpPr>
            <p:cNvPr id="113668" name="Rectangle 4">
              <a:hlinkClick r:id="rId5" tooltip="Skip Navigation"/>
            </p:cNvPr>
            <p:cNvSpPr>
              <a:spLocks noChangeAspect="1" noChangeArrowheads="1"/>
            </p:cNvSpPr>
            <p:nvPr/>
          </p:nvSpPr>
          <p:spPr bwMode="auto">
            <a:xfrm>
              <a:off x="-3" y="-8"/>
              <a:ext cx="8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69" name="Rectangle 5">
              <a:hlinkClick r:id="rId6" tooltip="Terms and Conditions"/>
            </p:cNvPr>
            <p:cNvSpPr>
              <a:spLocks noChangeAspect="1" noChangeArrowheads="1"/>
            </p:cNvSpPr>
            <p:nvPr/>
          </p:nvSpPr>
          <p:spPr bwMode="auto">
            <a:xfrm>
              <a:off x="523" y="177"/>
              <a:ext cx="123"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0" name="Rectangle 6">
              <a:hlinkClick r:id="rId7" tooltip="Forgot User Name or Password"/>
            </p:cNvPr>
            <p:cNvSpPr>
              <a:spLocks noChangeAspect="1" noChangeArrowheads="1"/>
            </p:cNvSpPr>
            <p:nvPr/>
          </p:nvSpPr>
          <p:spPr bwMode="auto">
            <a:xfrm>
              <a:off x="77" y="247"/>
              <a:ext cx="175"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1" name="Rectangle 7">
              <a:hlinkClick r:id="rId8" tooltip="Problems Logging In?"/>
            </p:cNvPr>
            <p:cNvSpPr>
              <a:spLocks noChangeAspect="1" noChangeArrowheads="1"/>
            </p:cNvSpPr>
            <p:nvPr/>
          </p:nvSpPr>
          <p:spPr bwMode="auto">
            <a:xfrm>
              <a:off x="261" y="247"/>
              <a:ext cx="122"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2" name="Rectangle 8">
              <a:hlinkClick r:id="rId9" tooltip="Application Manager features!"/>
            </p:cNvPr>
            <p:cNvSpPr>
              <a:spLocks noChangeAspect="1" noChangeArrowheads="1"/>
            </p:cNvSpPr>
            <p:nvPr/>
          </p:nvSpPr>
          <p:spPr bwMode="auto">
            <a:xfrm>
              <a:off x="415" y="392"/>
              <a:ext cx="162"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3" name="Rectangle 9">
              <a:hlinkClick r:id="rId10" tooltip="Quick Start Guide"/>
            </p:cNvPr>
            <p:cNvSpPr>
              <a:spLocks noChangeAspect="1" noChangeArrowheads="1"/>
            </p:cNvSpPr>
            <p:nvPr/>
          </p:nvSpPr>
          <p:spPr bwMode="auto">
            <a:xfrm>
              <a:off x="147" y="421"/>
              <a:ext cx="95"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4" name="Rectangle 10">
              <a:hlinkClick r:id="rId11" tooltip="Instructions on how to apply for a job without using Application Manager"/>
            </p:cNvPr>
            <p:cNvSpPr>
              <a:spLocks noChangeAspect="1" noChangeArrowheads="1"/>
            </p:cNvSpPr>
            <p:nvPr/>
          </p:nvSpPr>
          <p:spPr bwMode="auto">
            <a:xfrm>
              <a:off x="198" y="495"/>
              <a:ext cx="389"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36870" name="TextBox 14"/>
          <p:cNvSpPr txBox="1">
            <a:spLocks noChangeArrowheads="1"/>
          </p:cNvSpPr>
          <p:nvPr/>
        </p:nvSpPr>
        <p:spPr bwMode="auto">
          <a:xfrm>
            <a:off x="152400" y="1371600"/>
            <a:ext cx="2209800" cy="4737100"/>
          </a:xfrm>
          <a:prstGeom prst="rect">
            <a:avLst/>
          </a:prstGeom>
          <a:noFill/>
          <a:ln w="9525">
            <a:noFill/>
            <a:miter lim="800000"/>
            <a:headEnd/>
            <a:tailEnd/>
          </a:ln>
        </p:spPr>
        <p:txBody>
          <a:bodyPr>
            <a:spAutoFit/>
          </a:bodyPr>
          <a:lstStyle/>
          <a:p>
            <a:r>
              <a:rPr lang="en-US" sz="1600"/>
              <a:t>If you have an Application Manager account, you can log in by entering your User Name and Password or if you don’t already have an account, you can create one.</a:t>
            </a:r>
          </a:p>
          <a:p>
            <a:endParaRPr lang="en-US" sz="1600"/>
          </a:p>
          <a:p>
            <a:r>
              <a:rPr lang="en-US" sz="1600"/>
              <a:t>After you first access Application Manager from USAJOBS, your accounts will become linked and you will not be required to login to Application Manager when redirected from USAJOBS.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891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CF06C75E-D629-4282-98F6-433D8D8380E0}" type="slidenum">
              <a:rPr lang="en-US" sz="1000">
                <a:solidFill>
                  <a:schemeClr val="bg1"/>
                </a:solidFill>
              </a:rPr>
              <a:pPr algn="r" eaLnBrk="0" hangingPunct="0"/>
              <a:t>13</a:t>
            </a:fld>
            <a:endParaRPr lang="en-US" sz="1000"/>
          </a:p>
        </p:txBody>
      </p:sp>
      <p:sp>
        <p:nvSpPr>
          <p:cNvPr id="3891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Create an Application Manager Account</a:t>
            </a:r>
          </a:p>
        </p:txBody>
      </p:sp>
      <p:sp>
        <p:nvSpPr>
          <p:cNvPr id="3891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4690" name="Group 2"/>
          <p:cNvGrpSpPr>
            <a:grpSpLocks noChangeAspect="1"/>
          </p:cNvGrpSpPr>
          <p:nvPr/>
        </p:nvGrpSpPr>
        <p:grpSpPr bwMode="auto">
          <a:xfrm>
            <a:off x="2590799" y="1524000"/>
            <a:ext cx="6411413" cy="4419600"/>
            <a:chOff x="0" y="0"/>
            <a:chExt cx="750" cy="517"/>
          </a:xfrm>
          <a:effectLst>
            <a:outerShdw blurRad="50800" dist="38100" dir="13500000" algn="br" rotWithShape="0">
              <a:prstClr val="black">
                <a:alpha val="40000"/>
              </a:prstClr>
            </a:outerShdw>
          </a:effectLst>
        </p:grpSpPr>
        <p:pic>
          <p:nvPicPr>
            <p:cNvPr id="114691" name="Picture 3"/>
            <p:cNvPicPr>
              <a:picLocks noChangeAspect="1" noChangeArrowheads="1"/>
            </p:cNvPicPr>
            <p:nvPr/>
          </p:nvPicPr>
          <p:blipFill>
            <a:blip r:embed="rId4" cstate="print"/>
            <a:srcRect/>
            <a:stretch>
              <a:fillRect/>
            </a:stretch>
          </p:blipFill>
          <p:spPr bwMode="auto">
            <a:xfrm>
              <a:off x="0" y="0"/>
              <a:ext cx="750" cy="517"/>
            </a:xfrm>
            <a:prstGeom prst="rect">
              <a:avLst/>
            </a:prstGeom>
            <a:noFill/>
          </p:spPr>
        </p:pic>
        <p:sp>
          <p:nvSpPr>
            <p:cNvPr id="114692" name="Rectangle 4">
              <a:hlinkClick r:id="rId5" tooltip="Skip Navigation"/>
            </p:cNvPr>
            <p:cNvSpPr>
              <a:spLocks noChangeAspect="1" noChangeArrowheads="1"/>
            </p:cNvSpPr>
            <p:nvPr/>
          </p:nvSpPr>
          <p:spPr bwMode="auto">
            <a:xfrm>
              <a:off x="-6" y="-6"/>
              <a:ext cx="85" cy="11"/>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4693" name="Rectangle 5">
              <a:hlinkClick r:id="rId6" tooltip="Full Terms and Conditions"/>
            </p:cNvPr>
            <p:cNvSpPr>
              <a:spLocks noChangeAspect="1" noChangeArrowheads="1"/>
            </p:cNvSpPr>
            <p:nvPr/>
          </p:nvSpPr>
          <p:spPr bwMode="auto">
            <a:xfrm>
              <a:off x="308" y="486"/>
              <a:ext cx="162"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38918" name="TextBox 9"/>
          <p:cNvSpPr txBox="1">
            <a:spLocks noChangeArrowheads="1"/>
          </p:cNvSpPr>
          <p:nvPr/>
        </p:nvSpPr>
        <p:spPr bwMode="auto">
          <a:xfrm>
            <a:off x="152400" y="1524000"/>
            <a:ext cx="2286000" cy="4278313"/>
          </a:xfrm>
          <a:prstGeom prst="rect">
            <a:avLst/>
          </a:prstGeom>
          <a:noFill/>
          <a:ln w="9525">
            <a:noFill/>
            <a:miter lim="800000"/>
            <a:headEnd/>
            <a:tailEnd/>
          </a:ln>
        </p:spPr>
        <p:txBody>
          <a:bodyPr>
            <a:spAutoFit/>
          </a:bodyPr>
          <a:lstStyle/>
          <a:p>
            <a:r>
              <a:rPr lang="en-US" sz="1600"/>
              <a:t>Follow the screen prompts to create an Application Manager account.  Before you create an account, it is important to verify that you don’t already have one on file. </a:t>
            </a:r>
          </a:p>
          <a:p>
            <a:endParaRPr lang="en-US" sz="1600"/>
          </a:p>
          <a:p>
            <a:r>
              <a:rPr lang="en-US" sz="1600"/>
              <a:t>Enter your email address to check if you have an account.  Once you’ve verified no accounts are found, click I’m done checking for accounts to proceed.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USA S_inside pg3_12-7"/>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4096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C4E0884C-39F4-4B3A-B136-29D5A8B9E007}" type="slidenum">
              <a:rPr lang="en-US" sz="1000">
                <a:solidFill>
                  <a:schemeClr val="bg1"/>
                </a:solidFill>
              </a:rPr>
              <a:pPr algn="r" eaLnBrk="0" hangingPunct="0"/>
              <a:t>14</a:t>
            </a:fld>
            <a:endParaRPr lang="en-US" sz="1000"/>
          </a:p>
        </p:txBody>
      </p:sp>
      <p:sp>
        <p:nvSpPr>
          <p:cNvPr id="4096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Application Manager</a:t>
            </a:r>
          </a:p>
        </p:txBody>
      </p:sp>
      <p:sp>
        <p:nvSpPr>
          <p:cNvPr id="4096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6146" name="Picture 2"/>
          <p:cNvPicPr>
            <a:picLocks noChangeAspect="1" noChangeArrowheads="1"/>
          </p:cNvPicPr>
          <p:nvPr/>
        </p:nvPicPr>
        <p:blipFill>
          <a:blip r:embed="rId4" cstate="print"/>
          <a:srcRect/>
          <a:stretch>
            <a:fillRect/>
          </a:stretch>
        </p:blipFill>
        <p:spPr bwMode="auto">
          <a:xfrm>
            <a:off x="2971800" y="1295400"/>
            <a:ext cx="5891213" cy="4953000"/>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40966" name="TextBox 9"/>
          <p:cNvSpPr txBox="1">
            <a:spLocks noChangeArrowheads="1"/>
          </p:cNvSpPr>
          <p:nvPr/>
        </p:nvSpPr>
        <p:spPr bwMode="auto">
          <a:xfrm>
            <a:off x="228600" y="1295400"/>
            <a:ext cx="2667000" cy="4460875"/>
          </a:xfrm>
          <a:prstGeom prst="rect">
            <a:avLst/>
          </a:prstGeom>
          <a:noFill/>
          <a:ln w="9525">
            <a:noFill/>
            <a:miter lim="800000"/>
            <a:headEnd/>
            <a:tailEnd/>
          </a:ln>
        </p:spPr>
        <p:txBody>
          <a:bodyPr>
            <a:spAutoFit/>
          </a:bodyPr>
          <a:lstStyle/>
          <a:p>
            <a:pPr eaLnBrk="0" hangingPunct="0"/>
            <a:r>
              <a:rPr lang="en-US" sz="1600"/>
              <a:t>The first time you access Application Manager, you will be required to enter your Social Security Number and your Full Name.  It is extremely important that you enter this information accurately and that it matches the information provided in USAJOBS.  </a:t>
            </a:r>
          </a:p>
          <a:p>
            <a:pPr eaLnBrk="0" hangingPunct="0"/>
            <a:endParaRPr lang="en-US" sz="1600"/>
          </a:p>
          <a:p>
            <a:pPr eaLnBrk="0" hangingPunct="0"/>
            <a:r>
              <a:rPr lang="en-US" sz="1600"/>
              <a:t>If you do not enter the correct SSN, it will affect your consideration for this and future applications.</a:t>
            </a:r>
          </a:p>
          <a:p>
            <a:pPr eaLnBrk="0" hangingPunct="0"/>
            <a:endParaRPr lang="en-US" sz="1600"/>
          </a:p>
          <a:p>
            <a:pPr eaLnBrk="0" hangingPunct="0"/>
            <a:endParaRPr lang="en-US"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301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4FE38F63-7068-43C1-A3AE-D6B6EAAADC7C}" type="slidenum">
              <a:rPr lang="en-US" sz="1000">
                <a:solidFill>
                  <a:schemeClr val="bg1"/>
                </a:solidFill>
              </a:rPr>
              <a:pPr algn="r" eaLnBrk="0" hangingPunct="0"/>
              <a:t>15</a:t>
            </a:fld>
            <a:endParaRPr lang="en-US" sz="1000"/>
          </a:p>
        </p:txBody>
      </p:sp>
      <p:sp>
        <p:nvSpPr>
          <p:cNvPr id="43011"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Biographic Data – Eligibility Information</a:t>
            </a:r>
          </a:p>
        </p:txBody>
      </p:sp>
      <p:sp>
        <p:nvSpPr>
          <p:cNvPr id="43012"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43013" name="TextBox 7"/>
          <p:cNvSpPr txBox="1">
            <a:spLocks noChangeArrowheads="1"/>
          </p:cNvSpPr>
          <p:nvPr/>
        </p:nvSpPr>
        <p:spPr bwMode="auto">
          <a:xfrm>
            <a:off x="762000" y="1219200"/>
            <a:ext cx="7467600" cy="1400175"/>
          </a:xfrm>
          <a:prstGeom prst="rect">
            <a:avLst/>
          </a:prstGeom>
          <a:noFill/>
          <a:ln w="9525">
            <a:noFill/>
            <a:miter lim="800000"/>
            <a:headEnd/>
            <a:tailEnd/>
          </a:ln>
        </p:spPr>
        <p:txBody>
          <a:bodyPr>
            <a:spAutoFit/>
          </a:bodyPr>
          <a:lstStyle/>
          <a:p>
            <a:r>
              <a:rPr lang="en-US" sz="1700"/>
              <a:t>The Biographic Data will be pre-populated with the information you entered in your USAJOBS account.  You may need to complete a few more informational pages before you begin your Assessment Questionnaire.</a:t>
            </a:r>
          </a:p>
          <a:p>
            <a:endParaRPr lang="en-US" sz="1700"/>
          </a:p>
          <a:p>
            <a:r>
              <a:rPr lang="en-US" sz="1700"/>
              <a:t>The menu on the left tracks your progress as you complete the application.</a:t>
            </a:r>
          </a:p>
        </p:txBody>
      </p:sp>
      <p:pic>
        <p:nvPicPr>
          <p:cNvPr id="43014" name="Picture 2"/>
          <p:cNvPicPr>
            <a:picLocks noChangeAspect="1" noChangeArrowheads="1"/>
          </p:cNvPicPr>
          <p:nvPr/>
        </p:nvPicPr>
        <p:blipFill>
          <a:blip r:embed="rId4" cstate="print"/>
          <a:srcRect/>
          <a:stretch>
            <a:fillRect/>
          </a:stretch>
        </p:blipFill>
        <p:spPr bwMode="auto">
          <a:xfrm>
            <a:off x="1447800" y="2743200"/>
            <a:ext cx="6218238"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505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87ECCC9-BADF-4E68-AB4A-39DD3D65557C}" type="slidenum">
              <a:rPr lang="en-US" sz="1000">
                <a:solidFill>
                  <a:schemeClr val="bg1"/>
                </a:solidFill>
              </a:rPr>
              <a:pPr algn="r" eaLnBrk="0" hangingPunct="0"/>
              <a:t>16</a:t>
            </a:fld>
            <a:endParaRPr lang="en-US" sz="1000"/>
          </a:p>
        </p:txBody>
      </p:sp>
      <p:sp>
        <p:nvSpPr>
          <p:cNvPr id="4505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Assessment Questionnaire</a:t>
            </a:r>
          </a:p>
        </p:txBody>
      </p:sp>
      <p:sp>
        <p:nvSpPr>
          <p:cNvPr id="4506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45061" name="Picture 8" descr="PPT27.png"/>
          <p:cNvPicPr>
            <a:picLocks noChangeAspect="1"/>
          </p:cNvPicPr>
          <p:nvPr/>
        </p:nvPicPr>
        <p:blipFill>
          <a:blip r:embed="rId4" cstate="print"/>
          <a:srcRect/>
          <a:stretch>
            <a:fillRect/>
          </a:stretch>
        </p:blipFill>
        <p:spPr bwMode="auto">
          <a:xfrm>
            <a:off x="3200400" y="1243013"/>
            <a:ext cx="5638800" cy="5005387"/>
          </a:xfrm>
          <a:prstGeom prst="rect">
            <a:avLst/>
          </a:prstGeom>
          <a:noFill/>
          <a:ln w="9525">
            <a:noFill/>
            <a:miter lim="800000"/>
            <a:headEnd/>
            <a:tailEnd/>
          </a:ln>
        </p:spPr>
      </p:pic>
      <p:sp>
        <p:nvSpPr>
          <p:cNvPr id="10" name="TextBox 9"/>
          <p:cNvSpPr txBox="1"/>
          <p:nvPr/>
        </p:nvSpPr>
        <p:spPr>
          <a:xfrm>
            <a:off x="228600" y="1371600"/>
            <a:ext cx="2895600" cy="2308324"/>
          </a:xfrm>
          <a:prstGeom prst="rect">
            <a:avLst/>
          </a:prstGeom>
          <a:noFill/>
          <a:ln>
            <a:noFill/>
          </a:ln>
          <a:effectLst>
            <a:glow rad="63500">
              <a:schemeClr val="accent5">
                <a:satMod val="175000"/>
                <a:alpha val="40000"/>
              </a:schemeClr>
            </a:glow>
          </a:effectLst>
        </p:spPr>
        <p:txBody>
          <a:bodyPr>
            <a:spAutoFit/>
          </a:bodyPr>
          <a:lstStyle/>
          <a:p>
            <a:pPr eaLnBrk="0" hangingPunct="0">
              <a:defRPr/>
            </a:pPr>
            <a:r>
              <a:rPr lang="en-US" sz="1600" dirty="0">
                <a:latin typeface="Arial" charset="0"/>
                <a:ea typeface="ＭＳ Ｐゴシック" pitchFamily="34" charset="-128"/>
                <a:cs typeface="+mn-cs"/>
              </a:rPr>
              <a:t>The Assessment Questionnaire is divided </a:t>
            </a:r>
            <a:r>
              <a:rPr lang="en-US" sz="1600" dirty="0" smtClean="0">
                <a:latin typeface="Arial" charset="0"/>
                <a:ea typeface="ＭＳ Ｐゴシック" pitchFamily="34" charset="-128"/>
                <a:cs typeface="+mn-cs"/>
              </a:rPr>
              <a:t>into sections</a:t>
            </a:r>
            <a:r>
              <a:rPr lang="en-US" sz="1600" dirty="0">
                <a:latin typeface="Arial" charset="0"/>
                <a:ea typeface="ＭＳ Ｐゴシック" pitchFamily="34" charset="-128"/>
                <a:cs typeface="+mn-cs"/>
              </a:rPr>
              <a:t>.  </a:t>
            </a:r>
          </a:p>
          <a:p>
            <a:pPr eaLnBrk="0" hangingPunct="0">
              <a:defRPr/>
            </a:pPr>
            <a:endParaRPr lang="en-US" sz="1600" dirty="0">
              <a:latin typeface="Arial" charset="0"/>
              <a:ea typeface="ＭＳ Ｐゴシック" pitchFamily="34" charset="-128"/>
              <a:cs typeface="+mn-cs"/>
            </a:endParaRPr>
          </a:p>
          <a:p>
            <a:pPr eaLnBrk="0" hangingPunct="0">
              <a:defRPr/>
            </a:pPr>
            <a:r>
              <a:rPr lang="en-US" sz="1600" dirty="0">
                <a:latin typeface="Arial" charset="0"/>
                <a:ea typeface="ＭＳ Ｐゴシック" pitchFamily="34" charset="-128"/>
                <a:cs typeface="+mn-cs"/>
              </a:rPr>
              <a:t>The assessment questions are job specific and change for each job announcement and position.</a:t>
            </a:r>
          </a:p>
          <a:p>
            <a:pPr eaLnBrk="0" hangingPunct="0">
              <a:defRPr/>
            </a:pPr>
            <a:endParaRPr lang="en-US" sz="1600" dirty="0">
              <a:ea typeface="ＭＳ Ｐゴシック" pitchFamily="84"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7106"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2456DCFD-2A6A-4764-BD21-D5E809FAD05B}" type="slidenum">
              <a:rPr lang="en-US" sz="1000">
                <a:solidFill>
                  <a:schemeClr val="bg1"/>
                </a:solidFill>
              </a:rPr>
              <a:pPr algn="r" eaLnBrk="0" hangingPunct="0"/>
              <a:t>17</a:t>
            </a:fld>
            <a:endParaRPr lang="en-US" sz="1000"/>
          </a:p>
        </p:txBody>
      </p:sp>
      <p:sp>
        <p:nvSpPr>
          <p:cNvPr id="47107"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ReUse Documents</a:t>
            </a:r>
          </a:p>
        </p:txBody>
      </p:sp>
      <p:sp>
        <p:nvSpPr>
          <p:cNvPr id="47108"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7" name="Picture 6" descr="PPT29.png"/>
          <p:cNvPicPr>
            <a:picLocks noChangeAspect="1"/>
          </p:cNvPicPr>
          <p:nvPr/>
        </p:nvPicPr>
        <p:blipFill>
          <a:blip r:embed="rId4" cstate="print"/>
          <a:stretch>
            <a:fillRect/>
          </a:stretch>
        </p:blipFill>
        <p:spPr>
          <a:xfrm>
            <a:off x="2819400" y="1371600"/>
            <a:ext cx="6096000" cy="4870450"/>
          </a:xfrm>
          <a:prstGeom prst="rect">
            <a:avLst/>
          </a:prstGeom>
          <a:effectLst>
            <a:outerShdw blurRad="50800" dist="38100" dir="13500000" algn="br" rotWithShape="0">
              <a:prstClr val="black">
                <a:alpha val="40000"/>
              </a:prstClr>
            </a:outerShdw>
          </a:effectLst>
        </p:spPr>
      </p:pic>
      <p:sp>
        <p:nvSpPr>
          <p:cNvPr id="47110" name="TextBox 8"/>
          <p:cNvSpPr txBox="1">
            <a:spLocks noChangeArrowheads="1"/>
          </p:cNvSpPr>
          <p:nvPr/>
        </p:nvSpPr>
        <p:spPr bwMode="auto">
          <a:xfrm>
            <a:off x="228600" y="1371600"/>
            <a:ext cx="2438400" cy="4478149"/>
          </a:xfrm>
          <a:prstGeom prst="rect">
            <a:avLst/>
          </a:prstGeom>
          <a:noFill/>
          <a:ln w="9525">
            <a:noFill/>
            <a:miter lim="800000"/>
            <a:headEnd/>
            <a:tailEnd/>
          </a:ln>
        </p:spPr>
        <p:txBody>
          <a:bodyPr>
            <a:spAutoFit/>
          </a:bodyPr>
          <a:lstStyle/>
          <a:p>
            <a:r>
              <a:rPr lang="en-US" sz="1500" dirty="0"/>
              <a:t>The upper table displays the USAJOBS documents for this application.  The status will be Awaiting Retrieval from USAJOBS.  Once you submit your application, the system </a:t>
            </a:r>
            <a:r>
              <a:rPr lang="en-US" sz="1500" dirty="0" smtClean="0"/>
              <a:t>will </a:t>
            </a:r>
            <a:r>
              <a:rPr lang="en-US" sz="1500" dirty="0"/>
              <a:t>retrieve the </a:t>
            </a:r>
            <a:r>
              <a:rPr lang="en-US" sz="1500" dirty="0" smtClean="0"/>
              <a:t>documents</a:t>
            </a:r>
            <a:r>
              <a:rPr lang="en-US" sz="1500" dirty="0"/>
              <a:t>.</a:t>
            </a:r>
          </a:p>
          <a:p>
            <a:endParaRPr lang="en-US" sz="1500" i="1" dirty="0"/>
          </a:p>
          <a:p>
            <a:r>
              <a:rPr lang="en-US" sz="1500" dirty="0"/>
              <a:t>Once you have uploaded documents directly into Application Manager (explained in the next page), these documents will be available for re-use in a table located on the lower part of this same screen.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USA S_inside pg3_12-7"/>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4915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546166A8-4CA9-49C2-A848-F284C9236EF6}" type="slidenum">
              <a:rPr lang="en-US" sz="1000">
                <a:solidFill>
                  <a:schemeClr val="bg1"/>
                </a:solidFill>
              </a:rPr>
              <a:pPr algn="r" eaLnBrk="0" hangingPunct="0"/>
              <a:t>18</a:t>
            </a:fld>
            <a:endParaRPr lang="en-US" sz="1000"/>
          </a:p>
        </p:txBody>
      </p:sp>
      <p:sp>
        <p:nvSpPr>
          <p:cNvPr id="4915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Upload Documents</a:t>
            </a:r>
          </a:p>
        </p:txBody>
      </p:sp>
      <p:sp>
        <p:nvSpPr>
          <p:cNvPr id="4915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49157" name="Picture 2"/>
          <p:cNvPicPr>
            <a:picLocks noChangeAspect="1" noChangeArrowheads="1"/>
          </p:cNvPicPr>
          <p:nvPr/>
        </p:nvPicPr>
        <p:blipFill>
          <a:blip r:embed="rId4" cstate="print"/>
          <a:srcRect/>
          <a:stretch>
            <a:fillRect/>
          </a:stretch>
        </p:blipFill>
        <p:spPr bwMode="auto">
          <a:xfrm>
            <a:off x="2819400" y="1447800"/>
            <a:ext cx="6142038" cy="4572000"/>
          </a:xfrm>
          <a:prstGeom prst="rect">
            <a:avLst/>
          </a:prstGeom>
          <a:noFill/>
          <a:ln w="9525">
            <a:noFill/>
            <a:miter lim="800000"/>
            <a:headEnd/>
            <a:tailEnd/>
          </a:ln>
        </p:spPr>
      </p:pic>
      <p:sp>
        <p:nvSpPr>
          <p:cNvPr id="49158" name="TextBox 11"/>
          <p:cNvSpPr txBox="1">
            <a:spLocks noChangeArrowheads="1"/>
          </p:cNvSpPr>
          <p:nvPr/>
        </p:nvSpPr>
        <p:spPr bwMode="auto">
          <a:xfrm>
            <a:off x="228600" y="2209800"/>
            <a:ext cx="2667000" cy="777875"/>
          </a:xfrm>
          <a:prstGeom prst="rect">
            <a:avLst/>
          </a:prstGeom>
          <a:noFill/>
          <a:ln w="9525">
            <a:noFill/>
            <a:miter lim="800000"/>
            <a:headEnd/>
            <a:tailEnd/>
          </a:ln>
        </p:spPr>
        <p:txBody>
          <a:bodyPr>
            <a:spAutoFit/>
          </a:bodyPr>
          <a:lstStyle/>
          <a:p>
            <a:endParaRPr lang="en-US" sz="1500"/>
          </a:p>
          <a:p>
            <a:endParaRPr lang="en-US" sz="1500"/>
          </a:p>
          <a:p>
            <a:endParaRPr lang="en-US" sz="1500"/>
          </a:p>
        </p:txBody>
      </p:sp>
      <p:sp>
        <p:nvSpPr>
          <p:cNvPr id="49159" name="TextBox 12"/>
          <p:cNvSpPr txBox="1">
            <a:spLocks noChangeArrowheads="1"/>
          </p:cNvSpPr>
          <p:nvPr/>
        </p:nvSpPr>
        <p:spPr bwMode="auto">
          <a:xfrm>
            <a:off x="228600" y="1447800"/>
            <a:ext cx="2286000" cy="4346575"/>
          </a:xfrm>
          <a:prstGeom prst="rect">
            <a:avLst/>
          </a:prstGeom>
          <a:noFill/>
          <a:ln w="9525">
            <a:noFill/>
            <a:miter lim="800000"/>
            <a:headEnd/>
            <a:tailEnd/>
          </a:ln>
        </p:spPr>
        <p:txBody>
          <a:bodyPr>
            <a:spAutoFit/>
          </a:bodyPr>
          <a:lstStyle/>
          <a:p>
            <a:r>
              <a:rPr lang="en-US" sz="1400"/>
              <a:t>This section allows you to upload documents that may not be in your USAJOBS account.  </a:t>
            </a:r>
          </a:p>
          <a:p>
            <a:endParaRPr lang="en-US" sz="1400"/>
          </a:p>
          <a:p>
            <a:r>
              <a:rPr lang="en-US" sz="1400"/>
              <a:t>Select a document type, browse, and attach the document. The system will confirm the upload was successful and the document will be placed in the Documents On File table. </a:t>
            </a:r>
          </a:p>
          <a:p>
            <a:endParaRPr lang="en-US" sz="1400"/>
          </a:p>
          <a:p>
            <a:r>
              <a:rPr lang="en-US" sz="1400"/>
              <a:t>Documents uploaded in this area will be available in the ReUse Documents section (previous slide) for any future applications.  </a:t>
            </a:r>
          </a:p>
          <a:p>
            <a:endParaRPr 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USA S_inside pg3_12-7"/>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120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5B502153-A847-40A4-AEE3-302F056B09A1}" type="slidenum">
              <a:rPr lang="en-US" sz="1000">
                <a:solidFill>
                  <a:schemeClr val="bg1"/>
                </a:solidFill>
              </a:rPr>
              <a:pPr algn="r" eaLnBrk="0" hangingPunct="0"/>
              <a:t>19</a:t>
            </a:fld>
            <a:endParaRPr lang="en-US" sz="1000"/>
          </a:p>
        </p:txBody>
      </p:sp>
      <p:sp>
        <p:nvSpPr>
          <p:cNvPr id="5120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Upload Documents</a:t>
            </a:r>
          </a:p>
        </p:txBody>
      </p:sp>
      <p:sp>
        <p:nvSpPr>
          <p:cNvPr id="5120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51205" name="TextBox 10"/>
          <p:cNvSpPr txBox="1">
            <a:spLocks noChangeArrowheads="1"/>
          </p:cNvSpPr>
          <p:nvPr/>
        </p:nvSpPr>
        <p:spPr bwMode="auto">
          <a:xfrm>
            <a:off x="152400" y="1295400"/>
            <a:ext cx="2971800" cy="4737100"/>
          </a:xfrm>
          <a:prstGeom prst="rect">
            <a:avLst/>
          </a:prstGeom>
          <a:noFill/>
          <a:ln w="9525">
            <a:noFill/>
            <a:miter lim="800000"/>
            <a:headEnd/>
            <a:tailEnd/>
          </a:ln>
        </p:spPr>
        <p:txBody>
          <a:bodyPr>
            <a:spAutoFit/>
          </a:bodyPr>
          <a:lstStyle/>
          <a:p>
            <a:r>
              <a:rPr lang="en-US" sz="1600"/>
              <a:t>This section provides a Fax Cover Page for documents you are unable to upload.  </a:t>
            </a:r>
          </a:p>
          <a:p>
            <a:endParaRPr lang="en-US" sz="1600"/>
          </a:p>
          <a:p>
            <a:r>
              <a:rPr lang="en-US" sz="1600"/>
              <a:t>This fax cover page is pre-populated with the information required for the fax to be processed for this specific vacancy. The fax number is provided in the How to Apply section of the announcement.  </a:t>
            </a:r>
          </a:p>
          <a:p>
            <a:endParaRPr lang="en-US" sz="1600"/>
          </a:p>
          <a:p>
            <a:r>
              <a:rPr lang="en-US" sz="1600"/>
              <a:t>It is important to remember that faxed documents must have this cover page with the correct information filled in, or your documents cannot be associated with this application. </a:t>
            </a:r>
          </a:p>
        </p:txBody>
      </p:sp>
      <p:pic>
        <p:nvPicPr>
          <p:cNvPr id="51206" name="Picture 3"/>
          <p:cNvPicPr>
            <a:picLocks noChangeAspect="1" noChangeArrowheads="1"/>
          </p:cNvPicPr>
          <p:nvPr/>
        </p:nvPicPr>
        <p:blipFill>
          <a:blip r:embed="rId4" cstate="print"/>
          <a:srcRect/>
          <a:stretch>
            <a:fillRect/>
          </a:stretch>
        </p:blipFill>
        <p:spPr bwMode="auto">
          <a:xfrm>
            <a:off x="3048000" y="1447800"/>
            <a:ext cx="588486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638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16387"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C98284B-6B00-46C9-A971-67C9710696E2}" type="slidenum">
              <a:rPr lang="en-US" sz="1000">
                <a:solidFill>
                  <a:schemeClr val="bg1"/>
                </a:solidFill>
              </a:rPr>
              <a:pPr algn="r" eaLnBrk="0" hangingPunct="0"/>
              <a:t>2</a:t>
            </a:fld>
            <a:endParaRPr lang="en-US" sz="1000"/>
          </a:p>
        </p:txBody>
      </p:sp>
      <p:sp>
        <p:nvSpPr>
          <p:cNvPr id="16388"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Introduction to USAJOBS</a:t>
            </a:r>
          </a:p>
        </p:txBody>
      </p:sp>
      <p:graphicFrame>
        <p:nvGraphicFramePr>
          <p:cNvPr id="7" name="Diagram 6"/>
          <p:cNvGraphicFramePr/>
          <p:nvPr/>
        </p:nvGraphicFramePr>
        <p:xfrm>
          <a:off x="1143000" y="2286000"/>
          <a:ext cx="69342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90" name="TextBox 7"/>
          <p:cNvSpPr txBox="1">
            <a:spLocks noChangeArrowheads="1"/>
          </p:cNvSpPr>
          <p:nvPr/>
        </p:nvSpPr>
        <p:spPr bwMode="auto">
          <a:xfrm>
            <a:off x="609600" y="1524000"/>
            <a:ext cx="8153400" cy="338138"/>
          </a:xfrm>
          <a:prstGeom prst="rect">
            <a:avLst/>
          </a:prstGeom>
          <a:noFill/>
          <a:ln w="9525">
            <a:noFill/>
            <a:miter lim="800000"/>
            <a:headEnd/>
            <a:tailEnd/>
          </a:ln>
        </p:spPr>
        <p:txBody>
          <a:bodyPr>
            <a:spAutoFit/>
          </a:bodyPr>
          <a:lstStyle/>
          <a:p>
            <a:pPr eaLnBrk="0" hangingPunct="0"/>
            <a:r>
              <a:rPr lang="en-US" sz="1600"/>
              <a:t>USAJOBS is the official job site of the U.S. Federal Government.  In USAJOBS you can: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325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D5A653CD-1329-4DC6-B7BE-700FD212A55E}" type="slidenum">
              <a:rPr lang="en-US" sz="1000">
                <a:solidFill>
                  <a:schemeClr val="bg1"/>
                </a:solidFill>
              </a:rPr>
              <a:pPr algn="r" eaLnBrk="0" hangingPunct="0"/>
              <a:t>20</a:t>
            </a:fld>
            <a:endParaRPr lang="en-US" sz="1000"/>
          </a:p>
        </p:txBody>
      </p:sp>
      <p:sp>
        <p:nvSpPr>
          <p:cNvPr id="53251"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Submit My Answers</a:t>
            </a:r>
          </a:p>
        </p:txBody>
      </p:sp>
      <p:sp>
        <p:nvSpPr>
          <p:cNvPr id="53252"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10" name="Picture 9" descr="PPT34.png"/>
          <p:cNvPicPr>
            <a:picLocks noChangeAspect="1"/>
          </p:cNvPicPr>
          <p:nvPr/>
        </p:nvPicPr>
        <p:blipFill>
          <a:blip r:embed="rId4" cstate="print"/>
          <a:stretch>
            <a:fillRect/>
          </a:stretch>
        </p:blipFill>
        <p:spPr>
          <a:xfrm>
            <a:off x="3124200" y="1371600"/>
            <a:ext cx="5715000" cy="4738688"/>
          </a:xfrm>
          <a:prstGeom prst="rect">
            <a:avLst/>
          </a:prstGeom>
          <a:effectLst>
            <a:outerShdw blurRad="50800" dist="38100" dir="13500000" algn="br" rotWithShape="0">
              <a:prstClr val="black">
                <a:alpha val="40000"/>
              </a:prstClr>
            </a:outerShdw>
          </a:effectLst>
        </p:spPr>
      </p:pic>
      <p:sp>
        <p:nvSpPr>
          <p:cNvPr id="53254" name="TextBox 7"/>
          <p:cNvSpPr txBox="1">
            <a:spLocks noChangeArrowheads="1"/>
          </p:cNvSpPr>
          <p:nvPr/>
        </p:nvSpPr>
        <p:spPr bwMode="auto">
          <a:xfrm>
            <a:off x="304800" y="1447800"/>
            <a:ext cx="2362200" cy="4492625"/>
          </a:xfrm>
          <a:prstGeom prst="rect">
            <a:avLst/>
          </a:prstGeom>
          <a:noFill/>
          <a:ln w="9525">
            <a:noFill/>
            <a:miter lim="800000"/>
            <a:headEnd/>
            <a:tailEnd/>
          </a:ln>
        </p:spPr>
        <p:txBody>
          <a:bodyPr>
            <a:spAutoFit/>
          </a:bodyPr>
          <a:lstStyle/>
          <a:p>
            <a:r>
              <a:rPr lang="en-US" sz="1600"/>
              <a:t>Once all required questions have been completed, you will be able to click the Submit My Answers button to submit your application.  </a:t>
            </a:r>
            <a:r>
              <a:rPr lang="en-US" sz="1600" b="1"/>
              <a:t>You must select Submit My Answers or your application will not be received.</a:t>
            </a:r>
          </a:p>
          <a:p>
            <a:endParaRPr lang="en-US" sz="1600"/>
          </a:p>
          <a:p>
            <a:r>
              <a:rPr lang="en-US" sz="1600"/>
              <a:t>If you have skipped any of the required sections, you will receive a warning to go back and complete any missed section before you can submit your answers.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USA S_inside pg3_12-7"/>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5529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2E221EA0-4087-49B9-843E-2B4F6A4CEC22}" type="slidenum">
              <a:rPr lang="en-US" sz="1000">
                <a:solidFill>
                  <a:schemeClr val="bg1"/>
                </a:solidFill>
              </a:rPr>
              <a:pPr algn="r" eaLnBrk="0" hangingPunct="0"/>
              <a:t>21</a:t>
            </a:fld>
            <a:endParaRPr lang="en-US" sz="1000"/>
          </a:p>
        </p:txBody>
      </p:sp>
      <p:sp>
        <p:nvSpPr>
          <p:cNvPr id="5529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Confirmation Message</a:t>
            </a:r>
          </a:p>
        </p:txBody>
      </p:sp>
      <p:sp>
        <p:nvSpPr>
          <p:cNvPr id="5530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3074" name="Group 2"/>
          <p:cNvGrpSpPr>
            <a:grpSpLocks noChangeAspect="1"/>
          </p:cNvGrpSpPr>
          <p:nvPr/>
        </p:nvGrpSpPr>
        <p:grpSpPr bwMode="auto">
          <a:xfrm>
            <a:off x="3048000" y="1447800"/>
            <a:ext cx="5964576" cy="4495800"/>
            <a:chOff x="0" y="0"/>
            <a:chExt cx="800" cy="603"/>
          </a:xfrm>
          <a:effectLst>
            <a:outerShdw blurRad="50800" dist="38100" dir="13500000" algn="br" rotWithShape="0">
              <a:prstClr val="black">
                <a:alpha val="40000"/>
              </a:prstClr>
            </a:outerShdw>
          </a:effectLst>
        </p:grpSpPr>
        <p:pic>
          <p:nvPicPr>
            <p:cNvPr id="3075" name="Picture 3"/>
            <p:cNvPicPr>
              <a:picLocks noChangeAspect="1" noChangeArrowheads="1"/>
            </p:cNvPicPr>
            <p:nvPr/>
          </p:nvPicPr>
          <p:blipFill>
            <a:blip r:embed="rId4" cstate="print"/>
            <a:srcRect/>
            <a:stretch>
              <a:fillRect/>
            </a:stretch>
          </p:blipFill>
          <p:spPr bwMode="auto">
            <a:xfrm>
              <a:off x="0" y="0"/>
              <a:ext cx="800" cy="603"/>
            </a:xfrm>
            <a:prstGeom prst="rect">
              <a:avLst/>
            </a:prstGeom>
            <a:noFill/>
          </p:spPr>
        </p:pic>
        <p:sp>
          <p:nvSpPr>
            <p:cNvPr id="3076" name="Rectangle 4">
              <a:hlinkClick r:id="rId5" tooltip="Skip Navigation"/>
            </p:cNvPr>
            <p:cNvSpPr>
              <a:spLocks noChangeAspect="1" noChangeArrowheads="1"/>
            </p:cNvSpPr>
            <p:nvPr/>
          </p:nvSpPr>
          <p:spPr bwMode="auto">
            <a:xfrm>
              <a:off x="-3" y="0"/>
              <a:ext cx="9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3077" name="Rectangle 5">
              <a:hlinkClick r:id="rId5" tooltip="ReUse Documents"/>
            </p:cNvPr>
            <p:cNvSpPr>
              <a:spLocks noChangeAspect="1" noChangeArrowheads="1"/>
            </p:cNvSpPr>
            <p:nvPr/>
          </p:nvSpPr>
          <p:spPr bwMode="auto">
            <a:xfrm>
              <a:off x="26" y="85"/>
              <a:ext cx="101"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3078" name="Rectangle 6">
              <a:hlinkClick r:id="rId5" tooltip="Upload Documents"/>
            </p:cNvPr>
            <p:cNvSpPr>
              <a:spLocks noChangeAspect="1" noChangeArrowheads="1"/>
            </p:cNvSpPr>
            <p:nvPr/>
          </p:nvSpPr>
          <p:spPr bwMode="auto">
            <a:xfrm>
              <a:off x="26" y="105"/>
              <a:ext cx="103"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3079" name="Rectangle 7">
              <a:hlinkClick r:id="rId5" tooltip="View/Print My Answers"/>
            </p:cNvPr>
            <p:cNvSpPr>
              <a:spLocks noChangeAspect="1" noChangeArrowheads="1"/>
            </p:cNvSpPr>
            <p:nvPr/>
          </p:nvSpPr>
          <p:spPr bwMode="auto">
            <a:xfrm>
              <a:off x="26" y="125"/>
              <a:ext cx="130"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55302" name="TextBox 11"/>
          <p:cNvSpPr txBox="1">
            <a:spLocks noChangeArrowheads="1"/>
          </p:cNvSpPr>
          <p:nvPr/>
        </p:nvSpPr>
        <p:spPr bwMode="auto">
          <a:xfrm>
            <a:off x="228600" y="1371600"/>
            <a:ext cx="2819400" cy="4737100"/>
          </a:xfrm>
          <a:prstGeom prst="rect">
            <a:avLst/>
          </a:prstGeom>
          <a:noFill/>
          <a:ln w="9525">
            <a:noFill/>
            <a:miter lim="800000"/>
            <a:headEnd/>
            <a:tailEnd/>
          </a:ln>
        </p:spPr>
        <p:txBody>
          <a:bodyPr>
            <a:spAutoFit/>
          </a:bodyPr>
          <a:lstStyle/>
          <a:p>
            <a:r>
              <a:rPr lang="en-US" sz="1600"/>
              <a:t>Once you click the Submit My Answers button, you will receive an on-line confirmation message</a:t>
            </a:r>
            <a:r>
              <a:rPr lang="en-US" sz="1600" i="1"/>
              <a:t>. </a:t>
            </a:r>
          </a:p>
          <a:p>
            <a:endParaRPr lang="en-US" sz="1600" i="1"/>
          </a:p>
          <a:p>
            <a:r>
              <a:rPr lang="en-US" sz="1600" i="1"/>
              <a:t>S</a:t>
            </a:r>
            <a:r>
              <a:rPr lang="en-US" sz="1600"/>
              <a:t>ubmitting your questionnaire responses may not complete your application. It is important that you review the How to Apply section of the vacancy announcement to ensure you comply with all the requirements for your application to be considered as complete.  </a:t>
            </a:r>
          </a:p>
          <a:p>
            <a:endParaRPr lang="en-US" sz="1600"/>
          </a:p>
          <a:p>
            <a:r>
              <a:rPr lang="en-US" sz="1600"/>
              <a:t>You may log out or return to USAJOBS at this point.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7346"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31210256-D02A-4843-B88F-8E8D3A947CED}" type="slidenum">
              <a:rPr lang="en-US" sz="1000">
                <a:solidFill>
                  <a:schemeClr val="bg1"/>
                </a:solidFill>
              </a:rPr>
              <a:pPr algn="r" eaLnBrk="0" hangingPunct="0"/>
              <a:t>22</a:t>
            </a:fld>
            <a:endParaRPr lang="en-US" sz="1000"/>
          </a:p>
        </p:txBody>
      </p:sp>
      <p:sp>
        <p:nvSpPr>
          <p:cNvPr id="57347"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USAJOBS – Application Status</a:t>
            </a:r>
          </a:p>
        </p:txBody>
      </p:sp>
      <p:sp>
        <p:nvSpPr>
          <p:cNvPr id="57348"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57349" name="TextBox 10"/>
          <p:cNvSpPr txBox="1">
            <a:spLocks noChangeArrowheads="1"/>
          </p:cNvSpPr>
          <p:nvPr/>
        </p:nvSpPr>
        <p:spPr bwMode="auto">
          <a:xfrm>
            <a:off x="152400" y="1295400"/>
            <a:ext cx="8839200" cy="1235075"/>
          </a:xfrm>
          <a:prstGeom prst="rect">
            <a:avLst/>
          </a:prstGeom>
          <a:noFill/>
          <a:ln w="9525">
            <a:noFill/>
            <a:miter lim="800000"/>
            <a:headEnd/>
            <a:tailEnd/>
          </a:ln>
        </p:spPr>
        <p:txBody>
          <a:bodyPr>
            <a:spAutoFit/>
          </a:bodyPr>
          <a:lstStyle/>
          <a:p>
            <a:r>
              <a:rPr lang="en-US" sz="1500"/>
              <a:t>The Application Status Area of your USAJOBS account serves as the main source of information for the status of your online applications.  You may use the </a:t>
            </a:r>
            <a:r>
              <a:rPr lang="en-US" sz="1500" u="sng">
                <a:solidFill>
                  <a:srgbClr val="0099CC"/>
                </a:solidFill>
              </a:rPr>
              <a:t>more information </a:t>
            </a:r>
            <a:r>
              <a:rPr lang="en-US" sz="1500"/>
              <a:t>link located under the </a:t>
            </a:r>
            <a:r>
              <a:rPr lang="en-US" sz="1500" b="1"/>
              <a:t>Application Status </a:t>
            </a:r>
            <a:r>
              <a:rPr lang="en-US" sz="1500"/>
              <a:t>column to learn more about the status of your application or view correspondence sent to you by the hiring agency.  This link takes you directly into the Details Tab of Application Manager for the selected Application Package.  </a:t>
            </a:r>
          </a:p>
        </p:txBody>
      </p:sp>
      <p:pic>
        <p:nvPicPr>
          <p:cNvPr id="12" name="Picture 11" descr="PPT56.png"/>
          <p:cNvPicPr>
            <a:picLocks noChangeAspect="1"/>
          </p:cNvPicPr>
          <p:nvPr/>
        </p:nvPicPr>
        <p:blipFill>
          <a:blip r:embed="rId4" cstate="print"/>
          <a:stretch>
            <a:fillRect/>
          </a:stretch>
        </p:blipFill>
        <p:spPr>
          <a:xfrm>
            <a:off x="304800" y="2667000"/>
            <a:ext cx="3962400" cy="3249613"/>
          </a:xfrm>
          <a:prstGeom prst="rect">
            <a:avLst/>
          </a:prstGeom>
          <a:effectLst>
            <a:outerShdw blurRad="50800" dist="38100" dir="13500000" algn="br" rotWithShape="0">
              <a:prstClr val="black">
                <a:alpha val="40000"/>
              </a:prstClr>
            </a:outerShdw>
          </a:effectLst>
        </p:spPr>
      </p:pic>
      <p:pic>
        <p:nvPicPr>
          <p:cNvPr id="13" name="Picture 12" descr="PPT58.png"/>
          <p:cNvPicPr>
            <a:picLocks noChangeAspect="1"/>
          </p:cNvPicPr>
          <p:nvPr/>
        </p:nvPicPr>
        <p:blipFill>
          <a:blip r:embed="rId5" cstate="print"/>
          <a:stretch>
            <a:fillRect/>
          </a:stretch>
        </p:blipFill>
        <p:spPr>
          <a:xfrm>
            <a:off x="3810000" y="3276600"/>
            <a:ext cx="5123810" cy="2876191"/>
          </a:xfrm>
          <a:prstGeom prst="rect">
            <a:avLst/>
          </a:prstGeom>
          <a:effectLst>
            <a:glow rad="63500">
              <a:schemeClr val="accent1">
                <a:satMod val="175000"/>
                <a:alpha val="40000"/>
              </a:schemeClr>
            </a:glow>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939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188D37FF-CFD9-4A39-A346-D4546F2F4613}" type="slidenum">
              <a:rPr lang="en-US" sz="1000">
                <a:solidFill>
                  <a:schemeClr val="bg1"/>
                </a:solidFill>
              </a:rPr>
              <a:pPr algn="r" eaLnBrk="0" hangingPunct="0"/>
              <a:t>23</a:t>
            </a:fld>
            <a:endParaRPr lang="en-US" sz="1000"/>
          </a:p>
        </p:txBody>
      </p:sp>
      <p:sp>
        <p:nvSpPr>
          <p:cNvPr id="5939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Details Page</a:t>
            </a:r>
          </a:p>
        </p:txBody>
      </p:sp>
      <p:sp>
        <p:nvSpPr>
          <p:cNvPr id="5939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4099" name="Picture 3"/>
          <p:cNvPicPr>
            <a:picLocks noChangeAspect="1" noChangeArrowheads="1"/>
          </p:cNvPicPr>
          <p:nvPr/>
        </p:nvPicPr>
        <p:blipFill>
          <a:blip r:embed="rId4" cstate="print"/>
          <a:srcRect/>
          <a:stretch>
            <a:fillRect/>
          </a:stretch>
        </p:blipFill>
        <p:spPr bwMode="auto">
          <a:xfrm>
            <a:off x="3581400" y="1295400"/>
            <a:ext cx="5381625" cy="4953000"/>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59398" name="TextBox 11"/>
          <p:cNvSpPr txBox="1">
            <a:spLocks noChangeArrowheads="1"/>
          </p:cNvSpPr>
          <p:nvPr/>
        </p:nvSpPr>
        <p:spPr bwMode="auto">
          <a:xfrm>
            <a:off x="0" y="1257300"/>
            <a:ext cx="3429000" cy="5054600"/>
          </a:xfrm>
          <a:prstGeom prst="rect">
            <a:avLst/>
          </a:prstGeom>
          <a:noFill/>
          <a:ln w="9525">
            <a:noFill/>
            <a:miter lim="800000"/>
            <a:headEnd/>
            <a:tailEnd/>
          </a:ln>
        </p:spPr>
        <p:txBody>
          <a:bodyPr anchor="ctr">
            <a:spAutoFit/>
          </a:bodyPr>
          <a:lstStyle/>
          <a:p>
            <a:pPr eaLnBrk="0" hangingPunct="0"/>
            <a:r>
              <a:rPr lang="en-US" sz="1800"/>
              <a:t>From the Details Page you can:</a:t>
            </a:r>
          </a:p>
          <a:p>
            <a:pPr eaLnBrk="0" hangingPunct="0"/>
            <a:endParaRPr lang="en-US" sz="1400"/>
          </a:p>
          <a:p>
            <a:pPr eaLnBrk="0" hangingPunct="0">
              <a:lnSpc>
                <a:spcPct val="80000"/>
              </a:lnSpc>
              <a:buClr>
                <a:srgbClr val="0065A4"/>
              </a:buClr>
              <a:buFont typeface="Arial" pitchFamily="34" charset="0"/>
              <a:buChar char="•"/>
            </a:pPr>
            <a:r>
              <a:rPr lang="en-US" sz="1500"/>
              <a:t> View the Job Announcement </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Change your Answers</a:t>
            </a:r>
            <a:r>
              <a:rPr lang="en-US" sz="1500" b="1"/>
              <a:t>*</a:t>
            </a:r>
          </a:p>
          <a:p>
            <a:pPr eaLnBrk="0" hangingPunct="0">
              <a:lnSpc>
                <a:spcPct val="80000"/>
              </a:lnSpc>
              <a:buClr>
                <a:srgbClr val="0065A4"/>
              </a:buClr>
            </a:pPr>
            <a:endParaRPr lang="en-US" sz="1500"/>
          </a:p>
          <a:p>
            <a:pPr eaLnBrk="0" hangingPunct="0">
              <a:lnSpc>
                <a:spcPct val="80000"/>
              </a:lnSpc>
              <a:buClr>
                <a:srgbClr val="0065A4"/>
              </a:buClr>
              <a:buFont typeface="Arial" pitchFamily="34" charset="0"/>
              <a:buChar char="•"/>
            </a:pPr>
            <a:r>
              <a:rPr lang="en-US" sz="1500"/>
              <a:t> Add Documents</a:t>
            </a:r>
            <a:r>
              <a:rPr lang="en-US" sz="1500" b="1"/>
              <a:t>*</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Update Biographic Information</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View/Print Your Answers</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Review Status of your Assessment and Documents.  </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View Messages sent by Hiring Agency</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View Application Package History</a:t>
            </a:r>
          </a:p>
          <a:p>
            <a:pPr eaLnBrk="0" hangingPunct="0">
              <a:buClr>
                <a:srgbClr val="0065A4"/>
              </a:buClr>
              <a:buFont typeface="Arial" pitchFamily="34" charset="0"/>
              <a:buChar char="•"/>
            </a:pPr>
            <a:endParaRPr lang="en-US" sz="1500"/>
          </a:p>
          <a:p>
            <a:pPr eaLnBrk="0" hangingPunct="0">
              <a:buClr>
                <a:srgbClr val="0065A4"/>
              </a:buClr>
            </a:pPr>
            <a:r>
              <a:rPr lang="en-US" sz="1500" i="1"/>
              <a:t>* Changing and resubmitting Answers or adding documents is permitted during the open period only. Once the announcement is closed these features are no longer available.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USA S_inside pg3_12-7"/>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6144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49CD262B-775B-4731-916F-2C535A0114B9}" type="slidenum">
              <a:rPr lang="en-US" sz="1000">
                <a:solidFill>
                  <a:schemeClr val="bg1"/>
                </a:solidFill>
              </a:rPr>
              <a:pPr algn="r" eaLnBrk="0" hangingPunct="0"/>
              <a:t>24</a:t>
            </a:fld>
            <a:endParaRPr lang="en-US" sz="1000"/>
          </a:p>
        </p:txBody>
      </p:sp>
      <p:sp>
        <p:nvSpPr>
          <p:cNvPr id="6144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Checklist Page</a:t>
            </a:r>
          </a:p>
        </p:txBody>
      </p:sp>
      <p:sp>
        <p:nvSpPr>
          <p:cNvPr id="6144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5124" name="Picture 4"/>
          <p:cNvPicPr>
            <a:picLocks noChangeAspect="1" noChangeArrowheads="1"/>
          </p:cNvPicPr>
          <p:nvPr/>
        </p:nvPicPr>
        <p:blipFill>
          <a:blip r:embed="rId4" cstate="print"/>
          <a:srcRect/>
          <a:stretch>
            <a:fillRect/>
          </a:stretch>
        </p:blipFill>
        <p:spPr bwMode="auto">
          <a:xfrm>
            <a:off x="1447800" y="2514600"/>
            <a:ext cx="6119813" cy="3741738"/>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61446" name="TextBox 6"/>
          <p:cNvSpPr txBox="1">
            <a:spLocks noChangeArrowheads="1"/>
          </p:cNvSpPr>
          <p:nvPr/>
        </p:nvSpPr>
        <p:spPr bwMode="auto">
          <a:xfrm>
            <a:off x="533400" y="1295400"/>
            <a:ext cx="8077200" cy="1016000"/>
          </a:xfrm>
          <a:prstGeom prst="rect">
            <a:avLst/>
          </a:prstGeom>
          <a:noFill/>
          <a:ln w="9525">
            <a:noFill/>
            <a:miter lim="800000"/>
            <a:headEnd/>
            <a:tailEnd/>
          </a:ln>
        </p:spPr>
        <p:txBody>
          <a:bodyPr>
            <a:spAutoFit/>
          </a:bodyPr>
          <a:lstStyle/>
          <a:p>
            <a:r>
              <a:rPr lang="en-US" sz="1500"/>
              <a:t>The Checklist Tab allows you to perform the same functions as the Details Tab.  Also it offers a simple view of the status of your Assessment Questionnaire and any Required documents.  If the document Status indicates “Not Received” and the document is marked as “Yes” Required, your Application Package Status will indicate: Incomplete.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349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B4ACFA53-8ADB-4E7A-9A1A-A9E6764420FC}" type="slidenum">
              <a:rPr lang="en-US" sz="1000">
                <a:solidFill>
                  <a:schemeClr val="bg1"/>
                </a:solidFill>
              </a:rPr>
              <a:pPr algn="r" eaLnBrk="0" hangingPunct="0"/>
              <a:t>25</a:t>
            </a:fld>
            <a:endParaRPr lang="en-US" sz="1000"/>
          </a:p>
        </p:txBody>
      </p:sp>
      <p:sp>
        <p:nvSpPr>
          <p:cNvPr id="63491"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Remember…</a:t>
            </a:r>
          </a:p>
        </p:txBody>
      </p:sp>
      <p:graphicFrame>
        <p:nvGraphicFramePr>
          <p:cNvPr id="7" name="Content Placeholder 6"/>
          <p:cNvGraphicFramePr>
            <a:graphicFrameLocks noGrp="1"/>
          </p:cNvGraphicFramePr>
          <p:nvPr>
            <p:ph idx="1"/>
          </p:nvPr>
        </p:nvGraphicFramePr>
        <p:xfrm>
          <a:off x="457200" y="1371600"/>
          <a:ext cx="84582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493"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553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37E771EA-E9AB-4532-985F-6346FBAE2C7B}" type="slidenum">
              <a:rPr lang="en-US" sz="1000">
                <a:solidFill>
                  <a:schemeClr val="bg1"/>
                </a:solidFill>
              </a:rPr>
              <a:pPr algn="r" eaLnBrk="0" hangingPunct="0"/>
              <a:t>26</a:t>
            </a:fld>
            <a:endParaRPr lang="en-US" sz="1000"/>
          </a:p>
        </p:txBody>
      </p:sp>
      <p:sp>
        <p:nvSpPr>
          <p:cNvPr id="6553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More Information</a:t>
            </a:r>
          </a:p>
        </p:txBody>
      </p:sp>
      <p:sp>
        <p:nvSpPr>
          <p:cNvPr id="6554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65541" name="Picture 3"/>
          <p:cNvPicPr>
            <a:picLocks noChangeAspect="1" noChangeArrowheads="1"/>
          </p:cNvPicPr>
          <p:nvPr/>
        </p:nvPicPr>
        <p:blipFill>
          <a:blip r:embed="rId4" cstate="print"/>
          <a:srcRect/>
          <a:stretch>
            <a:fillRect/>
          </a:stretch>
        </p:blipFill>
        <p:spPr bwMode="auto">
          <a:xfrm>
            <a:off x="838200" y="2209800"/>
            <a:ext cx="7480300" cy="4038600"/>
          </a:xfrm>
          <a:prstGeom prst="rect">
            <a:avLst/>
          </a:prstGeom>
          <a:noFill/>
          <a:ln w="9525">
            <a:noFill/>
            <a:miter lim="800000"/>
            <a:headEnd/>
            <a:tailEnd/>
          </a:ln>
        </p:spPr>
      </p:pic>
      <p:sp>
        <p:nvSpPr>
          <p:cNvPr id="65542" name="TextBox 28"/>
          <p:cNvSpPr txBox="1">
            <a:spLocks noChangeArrowheads="1"/>
          </p:cNvSpPr>
          <p:nvPr/>
        </p:nvSpPr>
        <p:spPr bwMode="auto">
          <a:xfrm>
            <a:off x="228600" y="1295400"/>
            <a:ext cx="8534400" cy="830263"/>
          </a:xfrm>
          <a:prstGeom prst="rect">
            <a:avLst/>
          </a:prstGeom>
          <a:noFill/>
          <a:ln w="9525">
            <a:noFill/>
            <a:miter lim="800000"/>
            <a:headEnd/>
            <a:tailEnd/>
          </a:ln>
        </p:spPr>
        <p:txBody>
          <a:bodyPr>
            <a:spAutoFit/>
          </a:bodyPr>
          <a:lstStyle/>
          <a:p>
            <a:pPr>
              <a:spcBef>
                <a:spcPct val="30000"/>
              </a:spcBef>
            </a:pPr>
            <a:r>
              <a:rPr lang="en-US" sz="1600"/>
              <a:t>You may visit USAJOBS’ Information Center – Main Page where you can find tutorials for using different areas of USAJOBS and information about Federal Employment, Applying for Federal Jobs, and Job Search, among others.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843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073EAD3B-E800-4A56-82E9-98FBE2079976}" type="slidenum">
              <a:rPr lang="en-US" sz="1000">
                <a:solidFill>
                  <a:schemeClr val="bg1"/>
                </a:solidFill>
              </a:rPr>
              <a:pPr algn="r" eaLnBrk="0" hangingPunct="0"/>
              <a:t>3</a:t>
            </a:fld>
            <a:endParaRPr lang="en-US" sz="1000"/>
          </a:p>
        </p:txBody>
      </p:sp>
      <p:sp>
        <p:nvSpPr>
          <p:cNvPr id="1843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USAJOBS Main Page</a:t>
            </a:r>
          </a:p>
        </p:txBody>
      </p:sp>
      <p:grpSp>
        <p:nvGrpSpPr>
          <p:cNvPr id="8" name="Group 21"/>
          <p:cNvGrpSpPr>
            <a:grpSpLocks noChangeAspect="1"/>
          </p:cNvGrpSpPr>
          <p:nvPr/>
        </p:nvGrpSpPr>
        <p:grpSpPr bwMode="auto">
          <a:xfrm>
            <a:off x="1066800" y="2590800"/>
            <a:ext cx="6753225" cy="3628360"/>
            <a:chOff x="0" y="0"/>
            <a:chExt cx="845" cy="454"/>
          </a:xfrm>
          <a:effectLst>
            <a:outerShdw blurRad="50800" dist="38100" dir="13500000" algn="br" rotWithShape="0">
              <a:prstClr val="black">
                <a:alpha val="40000"/>
              </a:prstClr>
            </a:outerShdw>
          </a:effectLst>
        </p:grpSpPr>
        <p:pic>
          <p:nvPicPr>
            <p:cNvPr id="9" name="Picture 22"/>
            <p:cNvPicPr>
              <a:picLocks noChangeAspect="1" noChangeArrowheads="1"/>
            </p:cNvPicPr>
            <p:nvPr/>
          </p:nvPicPr>
          <p:blipFill>
            <a:blip r:embed="rId4" cstate="print"/>
            <a:srcRect/>
            <a:stretch>
              <a:fillRect/>
            </a:stretch>
          </p:blipFill>
          <p:spPr bwMode="auto">
            <a:xfrm>
              <a:off x="0" y="0"/>
              <a:ext cx="845" cy="454"/>
            </a:xfrm>
            <a:prstGeom prst="rect">
              <a:avLst/>
            </a:prstGeom>
            <a:noFill/>
          </p:spPr>
        </p:pic>
        <p:sp>
          <p:nvSpPr>
            <p:cNvPr id="10" name="Rectangle 23">
              <a:hlinkClick r:id="rId5" tooltip="skip over navigation"/>
            </p:cNvPr>
            <p:cNvSpPr>
              <a:spLocks noChangeAspect="1" noChangeArrowheads="1"/>
            </p:cNvSpPr>
            <p:nvPr/>
          </p:nvSpPr>
          <p:spPr bwMode="auto">
            <a:xfrm>
              <a:off x="0" y="21"/>
              <a:ext cx="97"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 name="Rectangle 24">
              <a:hlinkClick r:id="rId6" tooltip="SIGN IN"/>
            </p:cNvPr>
            <p:cNvSpPr>
              <a:spLocks noChangeAspect="1" noChangeArrowheads="1"/>
            </p:cNvSpPr>
            <p:nvPr/>
          </p:nvSpPr>
          <p:spPr bwMode="auto">
            <a:xfrm>
              <a:off x="608" y="4"/>
              <a:ext cx="40"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2" name="Rectangle 25">
              <a:hlinkClick r:id="rId7" tooltip="CREATE AN ACCOUNT"/>
            </p:cNvPr>
            <p:cNvSpPr>
              <a:spLocks noChangeAspect="1" noChangeArrowheads="1"/>
            </p:cNvSpPr>
            <p:nvPr/>
          </p:nvSpPr>
          <p:spPr bwMode="auto">
            <a:xfrm>
              <a:off x="669" y="4"/>
              <a:ext cx="10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3" name="Rectangle 26">
              <a:hlinkClick r:id="rId8" tooltip="Browse Jobs &gt;"/>
            </p:cNvPr>
            <p:cNvSpPr>
              <a:spLocks noChangeAspect="1" noChangeArrowheads="1"/>
            </p:cNvSpPr>
            <p:nvPr/>
          </p:nvSpPr>
          <p:spPr bwMode="auto">
            <a:xfrm>
              <a:off x="643" y="190"/>
              <a:ext cx="79"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4" name="Rectangle 27">
              <a:hlinkClick r:id="rId9" tooltip="Advanced/International Search &gt;"/>
            </p:cNvPr>
            <p:cNvSpPr>
              <a:spLocks noChangeAspect="1" noChangeArrowheads="1"/>
            </p:cNvSpPr>
            <p:nvPr/>
          </p:nvSpPr>
          <p:spPr bwMode="auto">
            <a:xfrm>
              <a:off x="643" y="202"/>
              <a:ext cx="183"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5" name="Rectangle 28">
              <a:hlinkClick r:id="rId10" tooltip="First Time Visitors"/>
            </p:cNvPr>
            <p:cNvSpPr>
              <a:spLocks noChangeAspect="1" noChangeArrowheads="1"/>
            </p:cNvSpPr>
            <p:nvPr/>
          </p:nvSpPr>
          <p:spPr bwMode="auto">
            <a:xfrm>
              <a:off x="218" y="302"/>
              <a:ext cx="102"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6" name="Rectangle 29">
              <a:hlinkClick r:id="rId11" tooltip="Why Work for America?"/>
            </p:cNvPr>
            <p:cNvSpPr>
              <a:spLocks noChangeAspect="1" noChangeArrowheads="1"/>
            </p:cNvSpPr>
            <p:nvPr/>
          </p:nvSpPr>
          <p:spPr bwMode="auto">
            <a:xfrm>
              <a:off x="338" y="302"/>
              <a:ext cx="137"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7" name="Rectangle 30">
              <a:hlinkClick r:id="rId12" tooltip="Special Hiring Events"/>
            </p:cNvPr>
            <p:cNvSpPr>
              <a:spLocks noChangeAspect="1" noChangeArrowheads="1"/>
            </p:cNvSpPr>
            <p:nvPr/>
          </p:nvSpPr>
          <p:spPr bwMode="auto">
            <a:xfrm>
              <a:off x="493" y="302"/>
              <a:ext cx="11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8" name="Rectangle 31">
              <a:hlinkClick r:id="rId13" tooltip="Individuals with Disabilities"/>
            </p:cNvPr>
            <p:cNvSpPr>
              <a:spLocks noChangeAspect="1" noChangeArrowheads="1"/>
            </p:cNvSpPr>
            <p:nvPr/>
          </p:nvSpPr>
          <p:spPr bwMode="auto">
            <a:xfrm>
              <a:off x="191" y="340"/>
              <a:ext cx="155"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9" name="Rectangle 32">
              <a:hlinkClick r:id="rId14" tooltip="Veterans"/>
            </p:cNvPr>
            <p:cNvSpPr>
              <a:spLocks noChangeAspect="1" noChangeArrowheads="1"/>
            </p:cNvSpPr>
            <p:nvPr/>
          </p:nvSpPr>
          <p:spPr bwMode="auto">
            <a:xfrm>
              <a:off x="379" y="340"/>
              <a:ext cx="52"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0" name="Rectangle 33">
              <a:hlinkClick r:id="rId15" tooltip="Students"/>
            </p:cNvPr>
            <p:cNvSpPr>
              <a:spLocks noChangeAspect="1" noChangeArrowheads="1"/>
            </p:cNvSpPr>
            <p:nvPr/>
          </p:nvSpPr>
          <p:spPr bwMode="auto">
            <a:xfrm>
              <a:off x="464" y="340"/>
              <a:ext cx="5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1" name="Rectangle 34">
              <a:hlinkClick r:id="rId16" tooltip="Senior Executives"/>
            </p:cNvPr>
            <p:cNvSpPr>
              <a:spLocks noChangeAspect="1" noChangeArrowheads="1"/>
            </p:cNvSpPr>
            <p:nvPr/>
          </p:nvSpPr>
          <p:spPr bwMode="auto">
            <a:xfrm>
              <a:off x="548" y="340"/>
              <a:ext cx="10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2" name="Rectangle 35">
              <a:hlinkClick r:id="rId17" tooltip="Site Map"/>
            </p:cNvPr>
            <p:cNvSpPr>
              <a:spLocks noChangeAspect="1" noChangeArrowheads="1"/>
            </p:cNvSpPr>
            <p:nvPr/>
          </p:nvSpPr>
          <p:spPr bwMode="auto">
            <a:xfrm>
              <a:off x="152" y="407"/>
              <a:ext cx="4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3" name="Rectangle 36">
              <a:hlinkClick r:id="rId18" tooltip="Contact Us"/>
            </p:cNvPr>
            <p:cNvSpPr>
              <a:spLocks noChangeAspect="1" noChangeArrowheads="1"/>
            </p:cNvSpPr>
            <p:nvPr/>
          </p:nvSpPr>
          <p:spPr bwMode="auto">
            <a:xfrm>
              <a:off x="220" y="407"/>
              <a:ext cx="60"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4" name="Rectangle 37">
              <a:hlinkClick r:id="rId19" tooltip="Help/FAQs"/>
            </p:cNvPr>
            <p:cNvSpPr>
              <a:spLocks noChangeAspect="1" noChangeArrowheads="1"/>
            </p:cNvSpPr>
            <p:nvPr/>
          </p:nvSpPr>
          <p:spPr bwMode="auto">
            <a:xfrm>
              <a:off x="300" y="407"/>
              <a:ext cx="5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5" name="Rectangle 38">
              <a:hlinkClick r:id="rId20" tooltip="Employers"/>
            </p:cNvPr>
            <p:cNvSpPr>
              <a:spLocks noChangeAspect="1" noChangeArrowheads="1"/>
            </p:cNvSpPr>
            <p:nvPr/>
          </p:nvSpPr>
          <p:spPr bwMode="auto">
            <a:xfrm>
              <a:off x="378" y="407"/>
              <a:ext cx="57"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6" name="Rectangle 39">
              <a:hlinkClick r:id="rId21" tooltip="Privacy Act and Public Burden Information"/>
            </p:cNvPr>
            <p:cNvSpPr>
              <a:spLocks noChangeAspect="1" noChangeArrowheads="1"/>
            </p:cNvSpPr>
            <p:nvPr/>
          </p:nvSpPr>
          <p:spPr bwMode="auto">
            <a:xfrm>
              <a:off x="455" y="407"/>
              <a:ext cx="232"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18437"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18438" name="TextBox 26"/>
          <p:cNvSpPr txBox="1">
            <a:spLocks noChangeArrowheads="1"/>
          </p:cNvSpPr>
          <p:nvPr/>
        </p:nvSpPr>
        <p:spPr bwMode="auto">
          <a:xfrm>
            <a:off x="762000" y="1524000"/>
            <a:ext cx="7620000" cy="584200"/>
          </a:xfrm>
          <a:prstGeom prst="rect">
            <a:avLst/>
          </a:prstGeom>
          <a:noFill/>
          <a:ln w="9525">
            <a:noFill/>
            <a:miter lim="800000"/>
            <a:headEnd/>
            <a:tailEnd/>
          </a:ln>
        </p:spPr>
        <p:txBody>
          <a:bodyPr>
            <a:spAutoFit/>
          </a:bodyPr>
          <a:lstStyle/>
          <a:p>
            <a:pPr>
              <a:spcBef>
                <a:spcPct val="30000"/>
              </a:spcBef>
            </a:pPr>
            <a:r>
              <a:rPr lang="en-US" sz="1600"/>
              <a:t>To apply for jobs you must have a USAJOBS account.  To begin, SIGN IN or CREATE AN ACCOUNT if you have not done so already.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USA S_inside pg3_12-7"/>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2048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AD36F9C6-4D15-4276-8E8C-BBB4A69215D6}" type="slidenum">
              <a:rPr lang="en-US" sz="1000">
                <a:solidFill>
                  <a:schemeClr val="bg1"/>
                </a:solidFill>
              </a:rPr>
              <a:pPr algn="r" eaLnBrk="0" hangingPunct="0"/>
              <a:t>4</a:t>
            </a:fld>
            <a:endParaRPr lang="en-US" sz="1000"/>
          </a:p>
        </p:txBody>
      </p:sp>
      <p:sp>
        <p:nvSpPr>
          <p:cNvPr id="2048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Create an Account</a:t>
            </a:r>
          </a:p>
        </p:txBody>
      </p:sp>
      <p:sp>
        <p:nvSpPr>
          <p:cNvPr id="2048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 name="Group 18"/>
          <p:cNvGrpSpPr>
            <a:grpSpLocks noChangeAspect="1"/>
          </p:cNvGrpSpPr>
          <p:nvPr/>
        </p:nvGrpSpPr>
        <p:grpSpPr bwMode="auto">
          <a:xfrm>
            <a:off x="3276600" y="1295400"/>
            <a:ext cx="5435840" cy="4953000"/>
            <a:chOff x="0" y="0"/>
            <a:chExt cx="698" cy="636"/>
          </a:xfrm>
          <a:effectLst>
            <a:outerShdw blurRad="50800" dist="38100" dir="13500000" algn="br" rotWithShape="0">
              <a:prstClr val="black">
                <a:alpha val="40000"/>
              </a:prstClr>
            </a:outerShdw>
          </a:effectLst>
          <a:scene3d>
            <a:camera prst="orthographicFront">
              <a:rot lat="0" lon="0" rev="0"/>
            </a:camera>
            <a:lightRig rig="contrasting" dir="t">
              <a:rot lat="0" lon="0" rev="1500000"/>
            </a:lightRig>
          </a:scene3d>
        </p:grpSpPr>
        <p:pic>
          <p:nvPicPr>
            <p:cNvPr id="12" name="Picture 19"/>
            <p:cNvPicPr>
              <a:picLocks noChangeAspect="1" noChangeArrowheads="1"/>
            </p:cNvPicPr>
            <p:nvPr/>
          </p:nvPicPr>
          <p:blipFill>
            <a:blip r:embed="rId4" cstate="print"/>
            <a:srcRect/>
            <a:stretch>
              <a:fillRect/>
            </a:stretch>
          </p:blipFill>
          <p:spPr bwMode="auto">
            <a:xfrm>
              <a:off x="0" y="0"/>
              <a:ext cx="698" cy="636"/>
            </a:xfrm>
            <a:prstGeom prst="rect">
              <a:avLst/>
            </a:prstGeom>
            <a:noFill/>
            <a:ln>
              <a:noFill/>
            </a:ln>
            <a:effectLst>
              <a:glow rad="63500">
                <a:schemeClr val="accent1">
                  <a:satMod val="175000"/>
                  <a:alpha val="40000"/>
                </a:schemeClr>
              </a:glow>
              <a:outerShdw blurRad="149987" dist="250190" dir="8460000" algn="ctr">
                <a:srgbClr val="000000">
                  <a:alpha val="28000"/>
                </a:srgbClr>
              </a:outerShdw>
            </a:effectLst>
            <a:sp3d prstMaterial="metal">
              <a:bevelT w="88900" h="88900"/>
            </a:sp3d>
          </p:spPr>
        </p:pic>
        <p:sp>
          <p:nvSpPr>
            <p:cNvPr id="13" name="Rectangle 20">
              <a:hlinkClick r:id="rId5" tooltip="Personal Information"/>
            </p:cNvPr>
            <p:cNvSpPr>
              <a:spLocks noChangeAspect="1" noChangeArrowheads="1"/>
            </p:cNvSpPr>
            <p:nvPr/>
          </p:nvSpPr>
          <p:spPr bwMode="auto">
            <a:xfrm>
              <a:off x="106" y="2"/>
              <a:ext cx="120"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4" name="Rectangle 21">
              <a:hlinkClick r:id="rId5" tooltip="Account Information"/>
            </p:cNvPr>
            <p:cNvSpPr>
              <a:spLocks noChangeAspect="1" noChangeArrowheads="1"/>
            </p:cNvSpPr>
            <p:nvPr/>
          </p:nvSpPr>
          <p:spPr bwMode="auto">
            <a:xfrm>
              <a:off x="239" y="2"/>
              <a:ext cx="116"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5" name="Rectangle 22">
              <a:hlinkClick r:id="rId5" tooltip="Current Goal"/>
            </p:cNvPr>
            <p:cNvSpPr>
              <a:spLocks noChangeAspect="1" noChangeArrowheads="1"/>
            </p:cNvSpPr>
            <p:nvPr/>
          </p:nvSpPr>
          <p:spPr bwMode="auto">
            <a:xfrm>
              <a:off x="368" y="2"/>
              <a:ext cx="74"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6" name="Rectangle 23">
              <a:hlinkClick r:id="rId5" tooltip="Citizenship Status"/>
            </p:cNvPr>
            <p:cNvSpPr>
              <a:spLocks noChangeAspect="1" noChangeArrowheads="1"/>
            </p:cNvSpPr>
            <p:nvPr/>
          </p:nvSpPr>
          <p:spPr bwMode="auto">
            <a:xfrm>
              <a:off x="455" y="2"/>
              <a:ext cx="102"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7" name="Rectangle 24">
              <a:hlinkClick r:id="rId5" tooltip="Veterans' Preference"/>
            </p:cNvPr>
            <p:cNvSpPr>
              <a:spLocks noChangeAspect="1" noChangeArrowheads="1"/>
            </p:cNvSpPr>
            <p:nvPr/>
          </p:nvSpPr>
          <p:spPr bwMode="auto">
            <a:xfrm>
              <a:off x="570" y="2"/>
              <a:ext cx="120"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8" name="Rectangle 25">
              <a:hlinkClick r:id="rId5" tooltip="Top"/>
            </p:cNvPr>
            <p:cNvSpPr>
              <a:spLocks noChangeAspect="1" noChangeArrowheads="1"/>
            </p:cNvSpPr>
            <p:nvPr/>
          </p:nvSpPr>
          <p:spPr bwMode="auto">
            <a:xfrm>
              <a:off x="658" y="560"/>
              <a:ext cx="21"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grpSp>
      <p:sp>
        <p:nvSpPr>
          <p:cNvPr id="20486" name="TextBox 18"/>
          <p:cNvSpPr txBox="1">
            <a:spLocks noChangeArrowheads="1"/>
          </p:cNvSpPr>
          <p:nvPr/>
        </p:nvSpPr>
        <p:spPr bwMode="auto">
          <a:xfrm>
            <a:off x="381000" y="1371600"/>
            <a:ext cx="2514600" cy="1323975"/>
          </a:xfrm>
          <a:prstGeom prst="rect">
            <a:avLst/>
          </a:prstGeom>
          <a:noFill/>
          <a:ln w="9525">
            <a:noFill/>
            <a:miter lim="800000"/>
            <a:headEnd/>
            <a:tailEnd/>
          </a:ln>
        </p:spPr>
        <p:txBody>
          <a:bodyPr>
            <a:spAutoFit/>
          </a:bodyPr>
          <a:lstStyle/>
          <a:p>
            <a:r>
              <a:rPr lang="en-US" sz="1600"/>
              <a:t>To create an account you must enter some basic Personal Information into the Form Sections.</a:t>
            </a:r>
          </a:p>
          <a:p>
            <a:endParaRPr lang="en-US"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253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69229392-59BF-4A97-A5A0-E247F2B6E93E}" type="slidenum">
              <a:rPr lang="en-US" sz="1000">
                <a:solidFill>
                  <a:schemeClr val="bg1"/>
                </a:solidFill>
              </a:rPr>
              <a:pPr algn="r" eaLnBrk="0" hangingPunct="0"/>
              <a:t>5</a:t>
            </a:fld>
            <a:endParaRPr lang="en-US" sz="1000"/>
          </a:p>
        </p:txBody>
      </p:sp>
      <p:sp>
        <p:nvSpPr>
          <p:cNvPr id="22531"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USAJOBS – My Account Area</a:t>
            </a:r>
          </a:p>
        </p:txBody>
      </p:sp>
      <p:pic>
        <p:nvPicPr>
          <p:cNvPr id="9" name="Content Placeholder 3" descr="PPT17F.png"/>
          <p:cNvPicPr>
            <a:picLocks noGrp="1" noChangeAspect="1"/>
          </p:cNvPicPr>
          <p:nvPr>
            <p:ph idx="1"/>
          </p:nvPr>
        </p:nvPicPr>
        <p:blipFill>
          <a:blip r:embed="rId4" cstate="print"/>
          <a:stretch>
            <a:fillRect/>
          </a:stretch>
        </p:blipFill>
        <p:spPr>
          <a:xfrm>
            <a:off x="228600" y="1295400"/>
            <a:ext cx="4876800" cy="4999038"/>
          </a:xfrm>
          <a:effectLst>
            <a:outerShdw blurRad="50800" dist="38100" dir="13500000" algn="br" rotWithShape="0">
              <a:prstClr val="black">
                <a:alpha val="40000"/>
              </a:prstClr>
            </a:outerShdw>
          </a:effectLst>
        </p:spPr>
      </p:pic>
      <p:sp>
        <p:nvSpPr>
          <p:cNvPr id="22533"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7" name="TextBox 6"/>
          <p:cNvSpPr txBox="1"/>
          <p:nvPr/>
        </p:nvSpPr>
        <p:spPr>
          <a:xfrm>
            <a:off x="5257800" y="1600200"/>
            <a:ext cx="3505200" cy="40322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600" dirty="0">
                <a:latin typeface="Arial" charset="0"/>
                <a:ea typeface="ＭＳ Ｐゴシック" pitchFamily="34" charset="-128"/>
              </a:rPr>
              <a:t>Once you’ve filled out the basic profile information and created an account, you can Build a New Resume </a:t>
            </a:r>
            <a:r>
              <a:rPr lang="en-US" sz="1600" b="1" dirty="0">
                <a:latin typeface="Arial" charset="0"/>
                <a:ea typeface="ＭＳ Ｐゴシック" pitchFamily="34" charset="-128"/>
              </a:rPr>
              <a:t>or</a:t>
            </a:r>
            <a:r>
              <a:rPr lang="en-US" sz="1600" dirty="0">
                <a:latin typeface="Arial" charset="0"/>
                <a:ea typeface="ＭＳ Ｐゴシック" pitchFamily="34" charset="-128"/>
              </a:rPr>
              <a:t> Upload a New Resume by selecting one of the options in the Resumes area.</a:t>
            </a:r>
          </a:p>
          <a:p>
            <a:pPr>
              <a:defRPr/>
            </a:pPr>
            <a:endParaRPr lang="en-US" sz="1600" kern="0" dirty="0">
              <a:solidFill>
                <a:schemeClr val="tx1"/>
              </a:solidFill>
              <a:latin typeface="Arial" pitchFamily="34" charset="0"/>
              <a:cs typeface="Arial" pitchFamily="34" charset="0"/>
            </a:endParaRPr>
          </a:p>
          <a:p>
            <a:pPr>
              <a:defRPr/>
            </a:pPr>
            <a:r>
              <a:rPr lang="en-US" sz="1600" kern="0" dirty="0">
                <a:solidFill>
                  <a:schemeClr val="tx1"/>
                </a:solidFill>
                <a:latin typeface="Arial" pitchFamily="34" charset="0"/>
                <a:cs typeface="Arial" pitchFamily="34" charset="0"/>
              </a:rPr>
              <a:t>In your USAJOBS account you can:</a:t>
            </a:r>
          </a:p>
          <a:p>
            <a:pPr>
              <a:buFont typeface="Arial" pitchFamily="34" charset="0"/>
              <a:buChar char="•"/>
              <a:defRPr/>
            </a:pPr>
            <a:endParaRPr lang="en-US" sz="16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Build or upload a new </a:t>
            </a:r>
            <a:r>
              <a:rPr lang="en-US" sz="1600" i="1" kern="0" dirty="0">
                <a:solidFill>
                  <a:schemeClr val="tx1"/>
                </a:solidFill>
                <a:latin typeface="Arial" pitchFamily="34" charset="0"/>
                <a:cs typeface="Arial" pitchFamily="34" charset="0"/>
              </a:rPr>
              <a:t>Resume</a:t>
            </a:r>
            <a:endParaRPr lang="en-US" sz="16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Upload and save </a:t>
            </a:r>
            <a:r>
              <a:rPr lang="en-US" sz="1600" i="1" kern="0" dirty="0">
                <a:solidFill>
                  <a:schemeClr val="tx1"/>
                </a:solidFill>
                <a:latin typeface="Arial" pitchFamily="34" charset="0"/>
                <a:cs typeface="Arial" pitchFamily="34" charset="0"/>
              </a:rPr>
              <a:t>Documents </a:t>
            </a:r>
            <a:r>
              <a:rPr lang="en-US" sz="1600" kern="0" dirty="0">
                <a:solidFill>
                  <a:schemeClr val="tx1"/>
                </a:solidFill>
                <a:latin typeface="Arial" pitchFamily="34" charset="0"/>
                <a:cs typeface="Arial" pitchFamily="34" charset="0"/>
              </a:rPr>
              <a:t>required to support your application</a:t>
            </a: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Check your </a:t>
            </a:r>
            <a:r>
              <a:rPr lang="en-US" sz="1600" i="1" kern="0" dirty="0">
                <a:solidFill>
                  <a:schemeClr val="tx1"/>
                </a:solidFill>
                <a:latin typeface="Arial" pitchFamily="34" charset="0"/>
                <a:cs typeface="Arial" pitchFamily="34" charset="0"/>
              </a:rPr>
              <a:t>Application Status</a:t>
            </a:r>
            <a:endParaRPr lang="en-US" sz="16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Create </a:t>
            </a:r>
            <a:r>
              <a:rPr lang="en-US" sz="1600" i="1" kern="0" dirty="0">
                <a:solidFill>
                  <a:schemeClr val="tx1"/>
                </a:solidFill>
                <a:latin typeface="Arial" pitchFamily="34" charset="0"/>
                <a:cs typeface="Arial" pitchFamily="34" charset="0"/>
              </a:rPr>
              <a:t>Job Search Agents</a:t>
            </a:r>
            <a:endParaRPr lang="en-US" sz="16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Review any </a:t>
            </a:r>
            <a:r>
              <a:rPr lang="en-US" sz="1600" i="1" kern="0" dirty="0">
                <a:solidFill>
                  <a:schemeClr val="tx1"/>
                </a:solidFill>
                <a:latin typeface="Arial" pitchFamily="34" charset="0"/>
                <a:cs typeface="Arial" pitchFamily="34" charset="0"/>
              </a:rPr>
              <a:t>Saved Jobs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457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336D9610-474E-4476-A5FB-E53703E26B6B}" type="slidenum">
              <a:rPr lang="en-US" sz="1000">
                <a:solidFill>
                  <a:schemeClr val="bg1"/>
                </a:solidFill>
              </a:rPr>
              <a:pPr algn="r" eaLnBrk="0" hangingPunct="0"/>
              <a:t>6</a:t>
            </a:fld>
            <a:endParaRPr lang="en-US" sz="1000"/>
          </a:p>
        </p:txBody>
      </p:sp>
      <p:sp>
        <p:nvSpPr>
          <p:cNvPr id="2457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Search Jobs</a:t>
            </a:r>
          </a:p>
        </p:txBody>
      </p:sp>
      <p:sp>
        <p:nvSpPr>
          <p:cNvPr id="2458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08546" name="Group 2"/>
          <p:cNvGrpSpPr>
            <a:grpSpLocks noChangeAspect="1"/>
          </p:cNvGrpSpPr>
          <p:nvPr/>
        </p:nvGrpSpPr>
        <p:grpSpPr bwMode="auto">
          <a:xfrm>
            <a:off x="3048000" y="1371600"/>
            <a:ext cx="5943600" cy="4983353"/>
            <a:chOff x="0" y="0"/>
            <a:chExt cx="718" cy="602"/>
          </a:xfrm>
          <a:effectLst>
            <a:outerShdw blurRad="50800" dist="38100" dir="13500000" algn="br" rotWithShape="0">
              <a:prstClr val="black">
                <a:alpha val="40000"/>
              </a:prstClr>
            </a:outerShdw>
          </a:effectLst>
        </p:grpSpPr>
        <p:pic>
          <p:nvPicPr>
            <p:cNvPr id="108547" name="Picture 3"/>
            <p:cNvPicPr>
              <a:picLocks noChangeAspect="1" noChangeArrowheads="1"/>
            </p:cNvPicPr>
            <p:nvPr/>
          </p:nvPicPr>
          <p:blipFill>
            <a:blip r:embed="rId4" cstate="print"/>
            <a:srcRect/>
            <a:stretch>
              <a:fillRect/>
            </a:stretch>
          </p:blipFill>
          <p:spPr bwMode="auto">
            <a:xfrm>
              <a:off x="0" y="0"/>
              <a:ext cx="718" cy="602"/>
            </a:xfrm>
            <a:prstGeom prst="rect">
              <a:avLst/>
            </a:prstGeom>
            <a:noFill/>
          </p:spPr>
        </p:pic>
        <p:sp>
          <p:nvSpPr>
            <p:cNvPr id="108548" name="Rectangle 4">
              <a:hlinkClick r:id="rId5" tooltip="skip over navigation"/>
            </p:cNvPr>
            <p:cNvSpPr>
              <a:spLocks noChangeAspect="1" noChangeArrowheads="1"/>
            </p:cNvSpPr>
            <p:nvPr/>
          </p:nvSpPr>
          <p:spPr bwMode="auto">
            <a:xfrm>
              <a:off x="0" y="21"/>
              <a:ext cx="100"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49" name="Rectangle 5">
              <a:hlinkClick r:id="rId6" tooltip="Sign out"/>
            </p:cNvPr>
            <p:cNvSpPr>
              <a:spLocks noChangeAspect="1" noChangeArrowheads="1"/>
            </p:cNvSpPr>
            <p:nvPr/>
          </p:nvSpPr>
          <p:spPr bwMode="auto">
            <a:xfrm>
              <a:off x="645" y="4"/>
              <a:ext cx="4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0" name="Rectangle 6">
              <a:hlinkClick r:id="rId7"/>
            </p:cNvPr>
            <p:cNvSpPr>
              <a:spLocks noChangeAspect="1" noChangeArrowheads="1"/>
            </p:cNvSpPr>
            <p:nvPr/>
          </p:nvSpPr>
          <p:spPr bwMode="auto">
            <a:xfrm>
              <a:off x="66" y="40"/>
              <a:ext cx="187" cy="4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1" name="Rectangle 7">
              <a:hlinkClick r:id="rId8" tooltip="Browse Jobs &gt;"/>
            </p:cNvPr>
            <p:cNvSpPr>
              <a:spLocks noChangeAspect="1" noChangeArrowheads="1"/>
            </p:cNvSpPr>
            <p:nvPr/>
          </p:nvSpPr>
          <p:spPr bwMode="auto">
            <a:xfrm>
              <a:off x="416" y="74"/>
              <a:ext cx="79"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2" name="Rectangle 8">
              <a:hlinkClick r:id="rId9" tooltip="Advanced/International Search &gt;"/>
            </p:cNvPr>
            <p:cNvSpPr>
              <a:spLocks noChangeAspect="1" noChangeArrowheads="1"/>
            </p:cNvSpPr>
            <p:nvPr/>
          </p:nvSpPr>
          <p:spPr bwMode="auto">
            <a:xfrm>
              <a:off x="507" y="74"/>
              <a:ext cx="183"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3" name="Rectangle 9">
              <a:hlinkClick r:id="rId10" tooltip=" "/>
            </p:cNvPr>
            <p:cNvSpPr>
              <a:spLocks noChangeAspect="1" noChangeArrowheads="1"/>
            </p:cNvSpPr>
            <p:nvPr/>
          </p:nvSpPr>
          <p:spPr bwMode="auto">
            <a:xfrm>
              <a:off x="179" y="266"/>
              <a:ext cx="161" cy="28"/>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4" name="Rectangle 10">
              <a:hlinkClick r:id="rId10" tooltip=" "/>
            </p:cNvPr>
            <p:cNvSpPr>
              <a:spLocks noChangeAspect="1" noChangeArrowheads="1"/>
            </p:cNvSpPr>
            <p:nvPr/>
          </p:nvSpPr>
          <p:spPr bwMode="auto">
            <a:xfrm>
              <a:off x="340" y="282"/>
              <a:ext cx="4"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5" name="Rectangle 11">
              <a:hlinkClick r:id="rId11"/>
            </p:cNvPr>
            <p:cNvSpPr>
              <a:spLocks noChangeAspect="1" noChangeArrowheads="1"/>
            </p:cNvSpPr>
            <p:nvPr/>
          </p:nvSpPr>
          <p:spPr bwMode="auto">
            <a:xfrm>
              <a:off x="69" y="368"/>
              <a:ext cx="172"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6" name="Rectangle 12">
              <a:hlinkClick r:id="rId12"/>
            </p:cNvPr>
            <p:cNvSpPr>
              <a:spLocks noChangeAspect="1" noChangeArrowheads="1"/>
            </p:cNvSpPr>
            <p:nvPr/>
          </p:nvSpPr>
          <p:spPr bwMode="auto">
            <a:xfrm>
              <a:off x="69" y="418"/>
              <a:ext cx="257"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7" name="Rectangle 13">
              <a:hlinkClick r:id="rId13" tooltip="http://www.usajobs.gov/studentjobs/"/>
            </p:cNvPr>
            <p:cNvSpPr>
              <a:spLocks noChangeAspect="1" noChangeArrowheads="1"/>
            </p:cNvSpPr>
            <p:nvPr/>
          </p:nvSpPr>
          <p:spPr bwMode="auto">
            <a:xfrm>
              <a:off x="408" y="243"/>
              <a:ext cx="241"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8" name="Rectangle 14">
              <a:hlinkClick r:id="rId14"/>
            </p:cNvPr>
            <p:cNvSpPr>
              <a:spLocks noChangeAspect="1" noChangeArrowheads="1"/>
            </p:cNvSpPr>
            <p:nvPr/>
          </p:nvSpPr>
          <p:spPr bwMode="auto">
            <a:xfrm>
              <a:off x="401" y="387"/>
              <a:ext cx="192"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9" name="Rectangle 15">
              <a:hlinkClick r:id="rId15"/>
            </p:cNvPr>
            <p:cNvSpPr>
              <a:spLocks noChangeAspect="1" noChangeArrowheads="1"/>
            </p:cNvSpPr>
            <p:nvPr/>
          </p:nvSpPr>
          <p:spPr bwMode="auto">
            <a:xfrm>
              <a:off x="401" y="437"/>
              <a:ext cx="250"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0" name="Rectangle 16">
              <a:hlinkClick r:id="rId16"/>
            </p:cNvPr>
            <p:cNvSpPr>
              <a:spLocks noChangeAspect="1" noChangeArrowheads="1"/>
            </p:cNvSpPr>
            <p:nvPr/>
          </p:nvSpPr>
          <p:spPr bwMode="auto">
            <a:xfrm>
              <a:off x="401" y="487"/>
              <a:ext cx="253"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1" name="Rectangle 17">
              <a:hlinkClick r:id="rId17" tooltip="Site Map"/>
            </p:cNvPr>
            <p:cNvSpPr>
              <a:spLocks noChangeAspect="1" noChangeArrowheads="1"/>
            </p:cNvSpPr>
            <p:nvPr/>
          </p:nvSpPr>
          <p:spPr bwMode="auto">
            <a:xfrm>
              <a:off x="108" y="555"/>
              <a:ext cx="4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2" name="Rectangle 18">
              <a:hlinkClick r:id="rId18" tooltip="Contact Us"/>
            </p:cNvPr>
            <p:cNvSpPr>
              <a:spLocks noChangeAspect="1" noChangeArrowheads="1"/>
            </p:cNvSpPr>
            <p:nvPr/>
          </p:nvSpPr>
          <p:spPr bwMode="auto">
            <a:xfrm>
              <a:off x="176" y="555"/>
              <a:ext cx="60"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3" name="Rectangle 19">
              <a:hlinkClick r:id="rId19" tooltip="Help/FAQs"/>
            </p:cNvPr>
            <p:cNvSpPr>
              <a:spLocks noChangeAspect="1" noChangeArrowheads="1"/>
            </p:cNvSpPr>
            <p:nvPr/>
          </p:nvSpPr>
          <p:spPr bwMode="auto">
            <a:xfrm>
              <a:off x="256" y="555"/>
              <a:ext cx="5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4" name="Rectangle 20">
              <a:hlinkClick r:id="rId20" tooltip="Employers"/>
            </p:cNvPr>
            <p:cNvSpPr>
              <a:spLocks noChangeAspect="1" noChangeArrowheads="1"/>
            </p:cNvSpPr>
            <p:nvPr/>
          </p:nvSpPr>
          <p:spPr bwMode="auto">
            <a:xfrm>
              <a:off x="334" y="555"/>
              <a:ext cx="57"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5" name="Rectangle 21">
              <a:hlinkClick r:id="rId21" tooltip="Privacy Act and Public Burden Information"/>
            </p:cNvPr>
            <p:cNvSpPr>
              <a:spLocks noChangeAspect="1" noChangeArrowheads="1"/>
            </p:cNvSpPr>
            <p:nvPr/>
          </p:nvSpPr>
          <p:spPr bwMode="auto">
            <a:xfrm>
              <a:off x="411" y="555"/>
              <a:ext cx="232"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24582" name="TextBox 25"/>
          <p:cNvSpPr txBox="1">
            <a:spLocks noChangeArrowheads="1"/>
          </p:cNvSpPr>
          <p:nvPr/>
        </p:nvSpPr>
        <p:spPr bwMode="auto">
          <a:xfrm>
            <a:off x="228600" y="1295400"/>
            <a:ext cx="2667000" cy="5016500"/>
          </a:xfrm>
          <a:prstGeom prst="rect">
            <a:avLst/>
          </a:prstGeom>
          <a:noFill/>
          <a:ln w="9525">
            <a:noFill/>
            <a:miter lim="800000"/>
            <a:headEnd/>
            <a:tailEnd/>
          </a:ln>
        </p:spPr>
        <p:txBody>
          <a:bodyPr>
            <a:spAutoFit/>
          </a:bodyPr>
          <a:lstStyle/>
          <a:p>
            <a:r>
              <a:rPr lang="en-US" sz="1600"/>
              <a:t>Once you’ve created an account, built or uploaded a resume, and uploaded any supporting documents, you can begin the job search.  </a:t>
            </a:r>
          </a:p>
          <a:p>
            <a:endParaRPr lang="en-US" sz="1600"/>
          </a:p>
          <a:p>
            <a:r>
              <a:rPr lang="en-US" sz="1600"/>
              <a:t>To search for jobs you can go to the </a:t>
            </a:r>
            <a:r>
              <a:rPr lang="en-US" sz="1600" i="1"/>
              <a:t>Search Jobs </a:t>
            </a:r>
            <a:r>
              <a:rPr lang="en-US" sz="1600"/>
              <a:t>area located at the top left or you can </a:t>
            </a:r>
            <a:r>
              <a:rPr lang="en-US" sz="1600" i="1"/>
              <a:t>Search Jobs </a:t>
            </a:r>
            <a:r>
              <a:rPr lang="en-US" sz="1600"/>
              <a:t>directly from this page by using the Keyword and/or Location options at the top right of the screen.  For example a keyword search might include the agency name or position title and/or a location such as Virginia.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6626"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A5FB6078-4578-4507-AB82-2DE1E3A8B88B}" type="slidenum">
              <a:rPr lang="en-US" sz="1000">
                <a:solidFill>
                  <a:schemeClr val="bg1"/>
                </a:solidFill>
              </a:rPr>
              <a:pPr algn="r" eaLnBrk="0" hangingPunct="0"/>
              <a:t>7</a:t>
            </a:fld>
            <a:endParaRPr lang="en-US" sz="1000"/>
          </a:p>
        </p:txBody>
      </p:sp>
      <p:sp>
        <p:nvSpPr>
          <p:cNvPr id="26627"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Job Search Results</a:t>
            </a:r>
          </a:p>
        </p:txBody>
      </p:sp>
      <p:sp>
        <p:nvSpPr>
          <p:cNvPr id="26628"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09805" name="Group 237"/>
          <p:cNvGrpSpPr>
            <a:grpSpLocks noChangeAspect="1"/>
          </p:cNvGrpSpPr>
          <p:nvPr/>
        </p:nvGrpSpPr>
        <p:grpSpPr bwMode="auto">
          <a:xfrm>
            <a:off x="1219201" y="2209800"/>
            <a:ext cx="6324600" cy="4065351"/>
            <a:chOff x="0" y="0"/>
            <a:chExt cx="977" cy="628"/>
          </a:xfrm>
          <a:effectLst>
            <a:outerShdw blurRad="50800" dist="38100" dir="13500000" algn="br" rotWithShape="0">
              <a:prstClr val="black">
                <a:alpha val="40000"/>
              </a:prstClr>
            </a:outerShdw>
          </a:effectLst>
        </p:grpSpPr>
        <p:pic>
          <p:nvPicPr>
            <p:cNvPr id="109806" name="Picture 238"/>
            <p:cNvPicPr>
              <a:picLocks noChangeAspect="1" noChangeArrowheads="1"/>
            </p:cNvPicPr>
            <p:nvPr/>
          </p:nvPicPr>
          <p:blipFill>
            <a:blip r:embed="rId4" cstate="print"/>
            <a:srcRect/>
            <a:stretch>
              <a:fillRect/>
            </a:stretch>
          </p:blipFill>
          <p:spPr bwMode="auto">
            <a:xfrm>
              <a:off x="0" y="0"/>
              <a:ext cx="977" cy="628"/>
            </a:xfrm>
            <a:prstGeom prst="rect">
              <a:avLst/>
            </a:prstGeom>
            <a:noFill/>
          </p:spPr>
        </p:pic>
        <p:sp>
          <p:nvSpPr>
            <p:cNvPr id="109807" name="Rectangle 239">
              <a:hlinkClick r:id="rId5" tooltip="skip over navigation"/>
            </p:cNvPr>
            <p:cNvSpPr>
              <a:spLocks noChangeAspect="1" noChangeArrowheads="1"/>
            </p:cNvSpPr>
            <p:nvPr/>
          </p:nvSpPr>
          <p:spPr bwMode="auto">
            <a:xfrm>
              <a:off x="0" y="23"/>
              <a:ext cx="10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08" name="Rectangle 240">
              <a:hlinkClick r:id="rId6" tooltip="Sign out"/>
            </p:cNvPr>
            <p:cNvSpPr>
              <a:spLocks noChangeAspect="1" noChangeArrowheads="1"/>
            </p:cNvSpPr>
            <p:nvPr/>
          </p:nvSpPr>
          <p:spPr bwMode="auto">
            <a:xfrm>
              <a:off x="889" y="6"/>
              <a:ext cx="4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09" name="Rectangle 241">
              <a:hlinkClick r:id="rId7"/>
            </p:cNvPr>
            <p:cNvSpPr>
              <a:spLocks noChangeAspect="1" noChangeArrowheads="1"/>
            </p:cNvSpPr>
            <p:nvPr/>
          </p:nvSpPr>
          <p:spPr bwMode="auto">
            <a:xfrm>
              <a:off x="67" y="42"/>
              <a:ext cx="187" cy="4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0" name="Rectangle 242">
              <a:hlinkClick r:id="rId8" tooltip="Browse Jobs &gt;"/>
            </p:cNvPr>
            <p:cNvSpPr>
              <a:spLocks noChangeAspect="1" noChangeArrowheads="1"/>
            </p:cNvSpPr>
            <p:nvPr/>
          </p:nvSpPr>
          <p:spPr bwMode="auto">
            <a:xfrm>
              <a:off x="447" y="76"/>
              <a:ext cx="79"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1" name="Rectangle 243">
              <a:hlinkClick r:id="rId9" tooltip="Advanced/International Search &gt;"/>
            </p:cNvPr>
            <p:cNvSpPr>
              <a:spLocks noChangeAspect="1" noChangeArrowheads="1"/>
            </p:cNvSpPr>
            <p:nvPr/>
          </p:nvSpPr>
          <p:spPr bwMode="auto">
            <a:xfrm>
              <a:off x="534" y="76"/>
              <a:ext cx="183"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2" name="Rectangle 244">
              <a:hlinkClick r:id="rId10"/>
            </p:cNvPr>
            <p:cNvSpPr>
              <a:spLocks noChangeAspect="1" noChangeArrowheads="1"/>
            </p:cNvSpPr>
            <p:nvPr/>
          </p:nvSpPr>
          <p:spPr bwMode="auto">
            <a:xfrm>
              <a:off x="155" y="107"/>
              <a:ext cx="137"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3" name="Rectangle 245">
              <a:hlinkClick r:id="rId11" tooltip="2"/>
            </p:cNvPr>
            <p:cNvSpPr>
              <a:spLocks noChangeAspect="1" noChangeArrowheads="1"/>
            </p:cNvSpPr>
            <p:nvPr/>
          </p:nvSpPr>
          <p:spPr bwMode="auto">
            <a:xfrm>
              <a:off x="283" y="142"/>
              <a:ext cx="11" cy="3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4" name="Rectangle 246">
              <a:hlinkClick r:id="rId12" tooltip="Next &gt;&gt;"/>
            </p:cNvPr>
            <p:cNvSpPr>
              <a:spLocks noChangeAspect="1" noChangeArrowheads="1"/>
            </p:cNvSpPr>
            <p:nvPr/>
          </p:nvSpPr>
          <p:spPr bwMode="auto">
            <a:xfrm>
              <a:off x="310" y="142"/>
              <a:ext cx="49" cy="3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5" name="Rectangle 247">
              <a:hlinkClick r:id="rId13" tooltip="Sort by Closing Date"/>
            </p:cNvPr>
            <p:cNvSpPr>
              <a:spLocks noChangeAspect="1" noChangeArrowheads="1"/>
            </p:cNvSpPr>
            <p:nvPr/>
          </p:nvSpPr>
          <p:spPr bwMode="auto">
            <a:xfrm>
              <a:off x="6" y="181"/>
              <a:ext cx="47"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6" name="Rectangle 248">
              <a:hlinkClick r:id="rId14" tooltip="Sort by Job Sammary"/>
            </p:cNvPr>
            <p:cNvSpPr>
              <a:spLocks noChangeAspect="1" noChangeArrowheads="1"/>
            </p:cNvSpPr>
            <p:nvPr/>
          </p:nvSpPr>
          <p:spPr bwMode="auto">
            <a:xfrm>
              <a:off x="78" y="181"/>
              <a:ext cx="8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7" name="Rectangle 249">
              <a:hlinkClick r:id="rId15" tooltip="Sort by Job Salary"/>
            </p:cNvPr>
            <p:cNvSpPr>
              <a:spLocks noChangeAspect="1" noChangeArrowheads="1"/>
            </p:cNvSpPr>
            <p:nvPr/>
          </p:nvSpPr>
          <p:spPr bwMode="auto">
            <a:xfrm>
              <a:off x="612" y="181"/>
              <a:ext cx="4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8" name="Rectangle 250">
              <a:hlinkClick r:id="rId16"/>
            </p:cNvPr>
            <p:cNvSpPr>
              <a:spLocks noChangeAspect="1" noChangeArrowheads="1"/>
            </p:cNvSpPr>
            <p:nvPr/>
          </p:nvSpPr>
          <p:spPr bwMode="auto">
            <a:xfrm>
              <a:off x="78" y="201"/>
              <a:ext cx="13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9" name="Rectangle 251">
              <a:hlinkClick r:id="rId17" tooltip="Click Here To Expand Or Collapse - Supervisory Auditor (62904811)"/>
            </p:cNvPr>
            <p:cNvSpPr>
              <a:spLocks noChangeAspect="1" noChangeArrowheads="1"/>
            </p:cNvSpPr>
            <p:nvPr/>
          </p:nvSpPr>
          <p:spPr bwMode="auto">
            <a:xfrm>
              <a:off x="78" y="235"/>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0" name="Rectangle 252">
              <a:hlinkClick r:id="rId17" tooltip="Click Here To Expand Or Collapse - Supervisory Auditor (62904811)"/>
            </p:cNvPr>
            <p:cNvSpPr>
              <a:spLocks noChangeAspect="1" noChangeArrowheads="1"/>
            </p:cNvSpPr>
            <p:nvPr/>
          </p:nvSpPr>
          <p:spPr bwMode="auto">
            <a:xfrm>
              <a:off x="91" y="237"/>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1" name="Rectangle 253">
              <a:hlinkClick r:id="rId17" tooltip="Click Here To View Map - Supervisory Auditor (62904811)"/>
            </p:cNvPr>
            <p:cNvSpPr>
              <a:spLocks noChangeAspect="1" noChangeArrowheads="1"/>
            </p:cNvSpPr>
            <p:nvPr/>
          </p:nvSpPr>
          <p:spPr bwMode="auto">
            <a:xfrm>
              <a:off x="246" y="235"/>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2" name="Rectangle 254">
              <a:hlinkClick r:id="rId18" tooltip="Click Here To Save Jobs - Supervisory Auditor (62904811)"/>
            </p:cNvPr>
            <p:cNvSpPr>
              <a:spLocks noChangeAspect="1" noChangeArrowheads="1"/>
            </p:cNvSpPr>
            <p:nvPr/>
          </p:nvSpPr>
          <p:spPr bwMode="auto">
            <a:xfrm>
              <a:off x="526" y="236"/>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3" name="Rectangle 255">
              <a:hlinkClick r:id="rId19" tooltip="Click here to More Like This Jobs - Supervisory Auditor (62904811)"/>
            </p:cNvPr>
            <p:cNvSpPr>
              <a:spLocks noChangeAspect="1" noChangeArrowheads="1"/>
            </p:cNvSpPr>
            <p:nvPr/>
          </p:nvSpPr>
          <p:spPr bwMode="auto">
            <a:xfrm>
              <a:off x="598" y="236"/>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4" name="Rectangle 256">
              <a:hlinkClick r:id="rId20"/>
            </p:cNvPr>
            <p:cNvSpPr>
              <a:spLocks noChangeAspect="1" noChangeArrowheads="1"/>
            </p:cNvSpPr>
            <p:nvPr/>
          </p:nvSpPr>
          <p:spPr bwMode="auto">
            <a:xfrm>
              <a:off x="78" y="257"/>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5" name="Rectangle 257">
              <a:hlinkClick r:id="rId17" tooltip="Click Here To Expand Or Collapse - Auditor (59000721)"/>
            </p:cNvPr>
            <p:cNvSpPr>
              <a:spLocks noChangeAspect="1" noChangeArrowheads="1"/>
            </p:cNvSpPr>
            <p:nvPr/>
          </p:nvSpPr>
          <p:spPr bwMode="auto">
            <a:xfrm>
              <a:off x="78" y="291"/>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6" name="Rectangle 258">
              <a:hlinkClick r:id="rId17" tooltip="Click Here To Expand Or Collapse - Auditor (59000721)"/>
            </p:cNvPr>
            <p:cNvSpPr>
              <a:spLocks noChangeAspect="1" noChangeArrowheads="1"/>
            </p:cNvSpPr>
            <p:nvPr/>
          </p:nvSpPr>
          <p:spPr bwMode="auto">
            <a:xfrm>
              <a:off x="91" y="293"/>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7" name="Rectangle 259">
              <a:hlinkClick r:id="rId17" tooltip="Click Here To View Map - Auditor (59000721)"/>
            </p:cNvPr>
            <p:cNvSpPr>
              <a:spLocks noChangeAspect="1" noChangeArrowheads="1"/>
            </p:cNvSpPr>
            <p:nvPr/>
          </p:nvSpPr>
          <p:spPr bwMode="auto">
            <a:xfrm>
              <a:off x="246" y="291"/>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8" name="Rectangle 260">
              <a:hlinkClick r:id="rId21" tooltip="Click Here To Save Jobs - Auditor (59000721)"/>
            </p:cNvPr>
            <p:cNvSpPr>
              <a:spLocks noChangeAspect="1" noChangeArrowheads="1"/>
            </p:cNvSpPr>
            <p:nvPr/>
          </p:nvSpPr>
          <p:spPr bwMode="auto">
            <a:xfrm>
              <a:off x="526" y="292"/>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9" name="Rectangle 261">
              <a:hlinkClick r:id="rId22" tooltip="Click here to More Like This Jobs - Auditor (59000721)"/>
            </p:cNvPr>
            <p:cNvSpPr>
              <a:spLocks noChangeAspect="1" noChangeArrowheads="1"/>
            </p:cNvSpPr>
            <p:nvPr/>
          </p:nvSpPr>
          <p:spPr bwMode="auto">
            <a:xfrm>
              <a:off x="598" y="292"/>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0" name="Rectangle 262">
              <a:hlinkClick r:id="rId23"/>
            </p:cNvPr>
            <p:cNvSpPr>
              <a:spLocks noChangeAspect="1" noChangeArrowheads="1"/>
            </p:cNvSpPr>
            <p:nvPr/>
          </p:nvSpPr>
          <p:spPr bwMode="auto">
            <a:xfrm>
              <a:off x="78" y="313"/>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1" name="Rectangle 263">
              <a:hlinkClick r:id="rId17" tooltip="Click Here To Expand Or Collapse - Auditor (60201852)"/>
            </p:cNvPr>
            <p:cNvSpPr>
              <a:spLocks noChangeAspect="1" noChangeArrowheads="1"/>
            </p:cNvSpPr>
            <p:nvPr/>
          </p:nvSpPr>
          <p:spPr bwMode="auto">
            <a:xfrm>
              <a:off x="78" y="347"/>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2" name="Rectangle 264">
              <a:hlinkClick r:id="rId17" tooltip="Click Here To Expand Or Collapse - Auditor (60201852)"/>
            </p:cNvPr>
            <p:cNvSpPr>
              <a:spLocks noChangeAspect="1" noChangeArrowheads="1"/>
            </p:cNvSpPr>
            <p:nvPr/>
          </p:nvSpPr>
          <p:spPr bwMode="auto">
            <a:xfrm>
              <a:off x="91" y="349"/>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3" name="Rectangle 265">
              <a:hlinkClick r:id="rId17" tooltip="Click Here To View Map - Auditor (60201852)"/>
            </p:cNvPr>
            <p:cNvSpPr>
              <a:spLocks noChangeAspect="1" noChangeArrowheads="1"/>
            </p:cNvSpPr>
            <p:nvPr/>
          </p:nvSpPr>
          <p:spPr bwMode="auto">
            <a:xfrm>
              <a:off x="246" y="347"/>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4" name="Rectangle 266">
              <a:hlinkClick r:id="rId24" tooltip="Click Here To Save Jobs - Auditor (60201852)"/>
            </p:cNvPr>
            <p:cNvSpPr>
              <a:spLocks noChangeAspect="1" noChangeArrowheads="1"/>
            </p:cNvSpPr>
            <p:nvPr/>
          </p:nvSpPr>
          <p:spPr bwMode="auto">
            <a:xfrm>
              <a:off x="526" y="348"/>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5" name="Rectangle 267">
              <a:hlinkClick r:id="rId25" tooltip="Click here to More Like This Jobs - Auditor (60201852)"/>
            </p:cNvPr>
            <p:cNvSpPr>
              <a:spLocks noChangeAspect="1" noChangeArrowheads="1"/>
            </p:cNvSpPr>
            <p:nvPr/>
          </p:nvSpPr>
          <p:spPr bwMode="auto">
            <a:xfrm>
              <a:off x="598" y="348"/>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6" name="Rectangle 268">
              <a:hlinkClick r:id="rId26"/>
            </p:cNvPr>
            <p:cNvSpPr>
              <a:spLocks noChangeAspect="1" noChangeArrowheads="1"/>
            </p:cNvSpPr>
            <p:nvPr/>
          </p:nvSpPr>
          <p:spPr bwMode="auto">
            <a:xfrm>
              <a:off x="78" y="369"/>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7" name="Rectangle 269">
              <a:hlinkClick r:id="rId17" tooltip="Click Here To Expand Or Collapse - Auditor (61664620)"/>
            </p:cNvPr>
            <p:cNvSpPr>
              <a:spLocks noChangeAspect="1" noChangeArrowheads="1"/>
            </p:cNvSpPr>
            <p:nvPr/>
          </p:nvSpPr>
          <p:spPr bwMode="auto">
            <a:xfrm>
              <a:off x="78" y="403"/>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8" name="Rectangle 270">
              <a:hlinkClick r:id="rId17" tooltip="Click Here To Expand Or Collapse - Auditor (61664620)"/>
            </p:cNvPr>
            <p:cNvSpPr>
              <a:spLocks noChangeAspect="1" noChangeArrowheads="1"/>
            </p:cNvSpPr>
            <p:nvPr/>
          </p:nvSpPr>
          <p:spPr bwMode="auto">
            <a:xfrm>
              <a:off x="91" y="405"/>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9" name="Rectangle 271">
              <a:hlinkClick r:id="rId17" tooltip="Click Here To View Map - Auditor (61664620)"/>
            </p:cNvPr>
            <p:cNvSpPr>
              <a:spLocks noChangeAspect="1" noChangeArrowheads="1"/>
            </p:cNvSpPr>
            <p:nvPr/>
          </p:nvSpPr>
          <p:spPr bwMode="auto">
            <a:xfrm>
              <a:off x="246" y="403"/>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0" name="Rectangle 272">
              <a:hlinkClick r:id="rId27" tooltip="Click Here To Save Jobs - Auditor (61664620)"/>
            </p:cNvPr>
            <p:cNvSpPr>
              <a:spLocks noChangeAspect="1" noChangeArrowheads="1"/>
            </p:cNvSpPr>
            <p:nvPr/>
          </p:nvSpPr>
          <p:spPr bwMode="auto">
            <a:xfrm>
              <a:off x="526" y="404"/>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1" name="Rectangle 273">
              <a:hlinkClick r:id="rId28" tooltip="Click here to More Like This Jobs - Auditor (61664620)"/>
            </p:cNvPr>
            <p:cNvSpPr>
              <a:spLocks noChangeAspect="1" noChangeArrowheads="1"/>
            </p:cNvSpPr>
            <p:nvPr/>
          </p:nvSpPr>
          <p:spPr bwMode="auto">
            <a:xfrm>
              <a:off x="598" y="404"/>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2" name="Rectangle 274">
              <a:hlinkClick r:id="rId29"/>
            </p:cNvPr>
            <p:cNvSpPr>
              <a:spLocks noChangeAspect="1" noChangeArrowheads="1"/>
            </p:cNvSpPr>
            <p:nvPr/>
          </p:nvSpPr>
          <p:spPr bwMode="auto">
            <a:xfrm>
              <a:off x="78" y="425"/>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3" name="Rectangle 275">
              <a:hlinkClick r:id="rId17" tooltip="Click Here To Expand Or Collapse - Auditor (58718298)"/>
            </p:cNvPr>
            <p:cNvSpPr>
              <a:spLocks noChangeAspect="1" noChangeArrowheads="1"/>
            </p:cNvSpPr>
            <p:nvPr/>
          </p:nvSpPr>
          <p:spPr bwMode="auto">
            <a:xfrm>
              <a:off x="78" y="459"/>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4" name="Rectangle 276">
              <a:hlinkClick r:id="rId17" tooltip="Click Here To Expand Or Collapse - Auditor (58718298)"/>
            </p:cNvPr>
            <p:cNvSpPr>
              <a:spLocks noChangeAspect="1" noChangeArrowheads="1"/>
            </p:cNvSpPr>
            <p:nvPr/>
          </p:nvSpPr>
          <p:spPr bwMode="auto">
            <a:xfrm>
              <a:off x="91" y="461"/>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5" name="Rectangle 277">
              <a:hlinkClick r:id="rId17" tooltip="Click Here To View Map - Auditor (58718298)"/>
            </p:cNvPr>
            <p:cNvSpPr>
              <a:spLocks noChangeAspect="1" noChangeArrowheads="1"/>
            </p:cNvSpPr>
            <p:nvPr/>
          </p:nvSpPr>
          <p:spPr bwMode="auto">
            <a:xfrm>
              <a:off x="246" y="459"/>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6" name="Rectangle 278">
              <a:hlinkClick r:id="rId30" tooltip="Click Here To Save Jobs - Auditor (58718298)"/>
            </p:cNvPr>
            <p:cNvSpPr>
              <a:spLocks noChangeAspect="1" noChangeArrowheads="1"/>
            </p:cNvSpPr>
            <p:nvPr/>
          </p:nvSpPr>
          <p:spPr bwMode="auto">
            <a:xfrm>
              <a:off x="526" y="460"/>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7" name="Rectangle 279">
              <a:hlinkClick r:id="rId31" tooltip="Click here to More Like This Jobs - Auditor (58718298)"/>
            </p:cNvPr>
            <p:cNvSpPr>
              <a:spLocks noChangeAspect="1" noChangeArrowheads="1"/>
            </p:cNvSpPr>
            <p:nvPr/>
          </p:nvSpPr>
          <p:spPr bwMode="auto">
            <a:xfrm>
              <a:off x="598" y="460"/>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8" name="Rectangle 280">
              <a:hlinkClick r:id="rId32"/>
            </p:cNvPr>
            <p:cNvSpPr>
              <a:spLocks noChangeAspect="1" noChangeArrowheads="1"/>
            </p:cNvSpPr>
            <p:nvPr/>
          </p:nvSpPr>
          <p:spPr bwMode="auto">
            <a:xfrm>
              <a:off x="78" y="481"/>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9" name="Rectangle 281">
              <a:hlinkClick r:id="rId17" tooltip="Click Here To Expand Or Collapse - Auditor (61157534)"/>
            </p:cNvPr>
            <p:cNvSpPr>
              <a:spLocks noChangeAspect="1" noChangeArrowheads="1"/>
            </p:cNvSpPr>
            <p:nvPr/>
          </p:nvSpPr>
          <p:spPr bwMode="auto">
            <a:xfrm>
              <a:off x="78" y="515"/>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0" name="Rectangle 282">
              <a:hlinkClick r:id="rId17" tooltip="Click Here To Expand Or Collapse - Auditor (61157534)"/>
            </p:cNvPr>
            <p:cNvSpPr>
              <a:spLocks noChangeAspect="1" noChangeArrowheads="1"/>
            </p:cNvSpPr>
            <p:nvPr/>
          </p:nvSpPr>
          <p:spPr bwMode="auto">
            <a:xfrm>
              <a:off x="91" y="517"/>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1" name="Rectangle 283">
              <a:hlinkClick r:id="rId17" tooltip="Click Here To View Map - Auditor (61157534)"/>
            </p:cNvPr>
            <p:cNvSpPr>
              <a:spLocks noChangeAspect="1" noChangeArrowheads="1"/>
            </p:cNvSpPr>
            <p:nvPr/>
          </p:nvSpPr>
          <p:spPr bwMode="auto">
            <a:xfrm>
              <a:off x="246" y="515"/>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2" name="Rectangle 284">
              <a:hlinkClick r:id="rId33" tooltip="Click Here To Save Jobs - Auditor (61157534)"/>
            </p:cNvPr>
            <p:cNvSpPr>
              <a:spLocks noChangeAspect="1" noChangeArrowheads="1"/>
            </p:cNvSpPr>
            <p:nvPr/>
          </p:nvSpPr>
          <p:spPr bwMode="auto">
            <a:xfrm>
              <a:off x="526" y="516"/>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3" name="Rectangle 285">
              <a:hlinkClick r:id="rId34" tooltip="Click here to More Like This Jobs - Auditor (61157534)"/>
            </p:cNvPr>
            <p:cNvSpPr>
              <a:spLocks noChangeAspect="1" noChangeArrowheads="1"/>
            </p:cNvSpPr>
            <p:nvPr/>
          </p:nvSpPr>
          <p:spPr bwMode="auto">
            <a:xfrm>
              <a:off x="598" y="516"/>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4" name="Rectangle 286">
              <a:hlinkClick r:id="rId35"/>
            </p:cNvPr>
            <p:cNvSpPr>
              <a:spLocks noChangeAspect="1" noChangeArrowheads="1"/>
            </p:cNvSpPr>
            <p:nvPr/>
          </p:nvSpPr>
          <p:spPr bwMode="auto">
            <a:xfrm>
              <a:off x="78" y="537"/>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5" name="Rectangle 287">
              <a:hlinkClick r:id="rId17" tooltip="Click Here To Expand Or Collapse - Auditor (61289978)"/>
            </p:cNvPr>
            <p:cNvSpPr>
              <a:spLocks noChangeAspect="1" noChangeArrowheads="1"/>
            </p:cNvSpPr>
            <p:nvPr/>
          </p:nvSpPr>
          <p:spPr bwMode="auto">
            <a:xfrm>
              <a:off x="78" y="571"/>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6" name="Rectangle 288">
              <a:hlinkClick r:id="rId17" tooltip="Click Here To Expand Or Collapse - Auditor (61289978)"/>
            </p:cNvPr>
            <p:cNvSpPr>
              <a:spLocks noChangeAspect="1" noChangeArrowheads="1"/>
            </p:cNvSpPr>
            <p:nvPr/>
          </p:nvSpPr>
          <p:spPr bwMode="auto">
            <a:xfrm>
              <a:off x="91" y="573"/>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7" name="Rectangle 289">
              <a:hlinkClick r:id="rId17" tooltip="Click Here To View Map - Auditor (61289978)"/>
            </p:cNvPr>
            <p:cNvSpPr>
              <a:spLocks noChangeAspect="1" noChangeArrowheads="1"/>
            </p:cNvSpPr>
            <p:nvPr/>
          </p:nvSpPr>
          <p:spPr bwMode="auto">
            <a:xfrm>
              <a:off x="246" y="571"/>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8" name="Rectangle 290">
              <a:hlinkClick r:id="rId36" tooltip="Click Here To Save Jobs - Auditor (61289978)"/>
            </p:cNvPr>
            <p:cNvSpPr>
              <a:spLocks noChangeAspect="1" noChangeArrowheads="1"/>
            </p:cNvSpPr>
            <p:nvPr/>
          </p:nvSpPr>
          <p:spPr bwMode="auto">
            <a:xfrm>
              <a:off x="526" y="572"/>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9" name="Rectangle 291">
              <a:hlinkClick r:id="rId37" tooltip="Click here to More Like This Jobs - Auditor (61289978)"/>
            </p:cNvPr>
            <p:cNvSpPr>
              <a:spLocks noChangeAspect="1" noChangeArrowheads="1"/>
            </p:cNvSpPr>
            <p:nvPr/>
          </p:nvSpPr>
          <p:spPr bwMode="auto">
            <a:xfrm>
              <a:off x="598" y="572"/>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60" name="Rectangle 292">
              <a:hlinkClick r:id="rId38"/>
            </p:cNvPr>
            <p:cNvSpPr>
              <a:spLocks noChangeAspect="1" noChangeArrowheads="1"/>
            </p:cNvSpPr>
            <p:nvPr/>
          </p:nvSpPr>
          <p:spPr bwMode="auto">
            <a:xfrm>
              <a:off x="78" y="593"/>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61" name="Rectangle 293">
              <a:hlinkClick r:id="rId17" tooltip="Click Here To Expand Or Collapse - Auditor (58986629)"/>
            </p:cNvPr>
            <p:cNvSpPr>
              <a:spLocks noChangeAspect="1" noChangeArrowheads="1"/>
            </p:cNvSpPr>
            <p:nvPr/>
          </p:nvSpPr>
          <p:spPr bwMode="auto">
            <a:xfrm>
              <a:off x="78" y="627"/>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62" name="Rectangle 294">
              <a:hlinkClick r:id="rId17" tooltip="Click Here To View Map - Auditor (58986629)"/>
            </p:cNvPr>
            <p:cNvSpPr>
              <a:spLocks noChangeAspect="1" noChangeArrowheads="1"/>
            </p:cNvSpPr>
            <p:nvPr/>
          </p:nvSpPr>
          <p:spPr bwMode="auto">
            <a:xfrm>
              <a:off x="246" y="627"/>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26630" name="TextBox 63"/>
          <p:cNvSpPr txBox="1">
            <a:spLocks noChangeArrowheads="1"/>
          </p:cNvSpPr>
          <p:nvPr/>
        </p:nvSpPr>
        <p:spPr bwMode="auto">
          <a:xfrm>
            <a:off x="228600" y="1295400"/>
            <a:ext cx="8610600" cy="1077913"/>
          </a:xfrm>
          <a:prstGeom prst="rect">
            <a:avLst/>
          </a:prstGeom>
          <a:noFill/>
          <a:ln w="9525">
            <a:noFill/>
            <a:miter lim="800000"/>
            <a:headEnd/>
            <a:tailEnd/>
          </a:ln>
        </p:spPr>
        <p:txBody>
          <a:bodyPr>
            <a:spAutoFit/>
          </a:bodyPr>
          <a:lstStyle/>
          <a:p>
            <a:r>
              <a:rPr lang="en-US" sz="1600" dirty="0"/>
              <a:t>The </a:t>
            </a:r>
            <a:r>
              <a:rPr lang="en-US" sz="1600" i="1" dirty="0"/>
              <a:t>Current Search </a:t>
            </a:r>
            <a:r>
              <a:rPr lang="en-US" sz="1600" dirty="0"/>
              <a:t>menu located on the right side of the screen tracks your current search and provides filters that allow you to further refine your search results.  You can remove and add filters to expand or narrow your search.  To open the job announcement, click on the job title.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867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875A535D-5537-40E0-B8CC-E98AC80F809B}" type="slidenum">
              <a:rPr lang="en-US" sz="1000">
                <a:solidFill>
                  <a:schemeClr val="bg1"/>
                </a:solidFill>
              </a:rPr>
              <a:pPr algn="r" eaLnBrk="0" hangingPunct="0"/>
              <a:t>8</a:t>
            </a:fld>
            <a:endParaRPr lang="en-US" sz="1000"/>
          </a:p>
        </p:txBody>
      </p:sp>
      <p:sp>
        <p:nvSpPr>
          <p:cNvPr id="2867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Job Announcement – Apply Online</a:t>
            </a:r>
          </a:p>
        </p:txBody>
      </p:sp>
      <p:sp>
        <p:nvSpPr>
          <p:cNvPr id="2867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28677" name="TextBox 28"/>
          <p:cNvSpPr txBox="1">
            <a:spLocks noChangeArrowheads="1"/>
          </p:cNvSpPr>
          <p:nvPr/>
        </p:nvSpPr>
        <p:spPr bwMode="auto">
          <a:xfrm>
            <a:off x="228600" y="1295400"/>
            <a:ext cx="8534400" cy="584200"/>
          </a:xfrm>
          <a:prstGeom prst="rect">
            <a:avLst/>
          </a:prstGeom>
          <a:noFill/>
          <a:ln w="9525">
            <a:noFill/>
            <a:miter lim="800000"/>
            <a:headEnd/>
            <a:tailEnd/>
          </a:ln>
        </p:spPr>
        <p:txBody>
          <a:bodyPr>
            <a:spAutoFit/>
          </a:bodyPr>
          <a:lstStyle/>
          <a:p>
            <a:r>
              <a:rPr lang="en-US" sz="1600"/>
              <a:t>Once you’ve located a job you are interested in, reviewed the job announcement and the How to Apply instructions, click the Apply Online button.</a:t>
            </a:r>
          </a:p>
        </p:txBody>
      </p:sp>
      <p:pic>
        <p:nvPicPr>
          <p:cNvPr id="28678" name="Picture 24"/>
          <p:cNvPicPr>
            <a:picLocks noChangeAspect="1" noChangeArrowheads="1"/>
          </p:cNvPicPr>
          <p:nvPr/>
        </p:nvPicPr>
        <p:blipFill>
          <a:blip r:embed="rId4" cstate="print"/>
          <a:srcRect/>
          <a:stretch>
            <a:fillRect/>
          </a:stretch>
        </p:blipFill>
        <p:spPr bwMode="auto">
          <a:xfrm>
            <a:off x="1828800" y="1981200"/>
            <a:ext cx="5392738" cy="429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2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157DE08-A6C5-41F8-8E99-AAA71248B395}" type="slidenum">
              <a:rPr lang="en-US" sz="1000">
                <a:solidFill>
                  <a:schemeClr val="bg1"/>
                </a:solidFill>
              </a:rPr>
              <a:pPr algn="r" eaLnBrk="0" hangingPunct="0"/>
              <a:t>9</a:t>
            </a:fld>
            <a:endParaRPr lang="en-US" sz="1000"/>
          </a:p>
        </p:txBody>
      </p:sp>
      <p:sp>
        <p:nvSpPr>
          <p:cNvPr id="3072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Select Resume and Attachment(s) </a:t>
            </a:r>
          </a:p>
        </p:txBody>
      </p:sp>
      <p:sp>
        <p:nvSpPr>
          <p:cNvPr id="3072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1618" name="Group 2"/>
          <p:cNvGrpSpPr>
            <a:grpSpLocks noChangeAspect="1"/>
          </p:cNvGrpSpPr>
          <p:nvPr/>
        </p:nvGrpSpPr>
        <p:grpSpPr bwMode="auto">
          <a:xfrm>
            <a:off x="152399" y="1295400"/>
            <a:ext cx="5714407" cy="4952999"/>
            <a:chOff x="0" y="0"/>
            <a:chExt cx="743" cy="644"/>
          </a:xfrm>
          <a:effectLst>
            <a:outerShdw blurRad="50800" dist="38100" dir="13500000" algn="br" rotWithShape="0">
              <a:prstClr val="black">
                <a:alpha val="40000"/>
              </a:prstClr>
            </a:outerShdw>
          </a:effectLst>
        </p:grpSpPr>
        <p:pic>
          <p:nvPicPr>
            <p:cNvPr id="111619" name="Picture 3"/>
            <p:cNvPicPr>
              <a:picLocks noChangeAspect="1" noChangeArrowheads="1"/>
            </p:cNvPicPr>
            <p:nvPr/>
          </p:nvPicPr>
          <p:blipFill>
            <a:blip r:embed="rId4" cstate="print"/>
            <a:srcRect/>
            <a:stretch>
              <a:fillRect/>
            </a:stretch>
          </p:blipFill>
          <p:spPr bwMode="auto">
            <a:xfrm>
              <a:off x="0" y="0"/>
              <a:ext cx="743" cy="644"/>
            </a:xfrm>
            <a:prstGeom prst="rect">
              <a:avLst/>
            </a:prstGeom>
            <a:noFill/>
          </p:spPr>
        </p:pic>
        <p:sp>
          <p:nvSpPr>
            <p:cNvPr id="111620" name="Rectangle 4">
              <a:hlinkClick r:id="rId5" tooltip="skip over navigation"/>
            </p:cNvPr>
            <p:cNvSpPr>
              <a:spLocks noChangeAspect="1" noChangeArrowheads="1"/>
            </p:cNvSpPr>
            <p:nvPr/>
          </p:nvSpPr>
          <p:spPr bwMode="auto">
            <a:xfrm>
              <a:off x="-14" y="24"/>
              <a:ext cx="10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1" name="Rectangle 5">
              <a:hlinkClick r:id="rId6" tooltip="Sign out"/>
            </p:cNvPr>
            <p:cNvSpPr>
              <a:spLocks noChangeAspect="1" noChangeArrowheads="1"/>
            </p:cNvSpPr>
            <p:nvPr/>
          </p:nvSpPr>
          <p:spPr bwMode="auto">
            <a:xfrm>
              <a:off x="667" y="7"/>
              <a:ext cx="4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2" name="Rectangle 6">
              <a:hlinkClick r:id="rId7"/>
            </p:cNvPr>
            <p:cNvSpPr>
              <a:spLocks noChangeAspect="1" noChangeArrowheads="1"/>
            </p:cNvSpPr>
            <p:nvPr/>
          </p:nvSpPr>
          <p:spPr bwMode="auto">
            <a:xfrm>
              <a:off x="53" y="43"/>
              <a:ext cx="187" cy="4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3" name="Rectangle 7">
              <a:hlinkClick r:id="rId8" tooltip="Browse Jobs &gt;"/>
            </p:cNvPr>
            <p:cNvSpPr>
              <a:spLocks noChangeAspect="1" noChangeArrowheads="1"/>
            </p:cNvSpPr>
            <p:nvPr/>
          </p:nvSpPr>
          <p:spPr bwMode="auto">
            <a:xfrm>
              <a:off x="438" y="77"/>
              <a:ext cx="79"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4" name="Rectangle 8">
              <a:hlinkClick r:id="rId9" tooltip="Advanced/International Search &gt;"/>
            </p:cNvPr>
            <p:cNvSpPr>
              <a:spLocks noChangeAspect="1" noChangeArrowheads="1"/>
            </p:cNvSpPr>
            <p:nvPr/>
          </p:nvSpPr>
          <p:spPr bwMode="auto">
            <a:xfrm>
              <a:off x="529" y="77"/>
              <a:ext cx="183"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5" name="Rectangle 9">
              <a:hlinkClick r:id="rId10" tooltip="Apply for this position now!"/>
            </p:cNvPr>
            <p:cNvSpPr>
              <a:spLocks noChangeAspect="1" noChangeArrowheads="1"/>
            </p:cNvSpPr>
            <p:nvPr/>
          </p:nvSpPr>
          <p:spPr bwMode="auto">
            <a:xfrm>
              <a:off x="193" y="592"/>
              <a:ext cx="18" cy="2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6" name="Rectangle 10">
              <a:hlinkClick r:id="rId10" tooltip="Apply for this position now!"/>
            </p:cNvPr>
            <p:cNvSpPr>
              <a:spLocks noChangeAspect="1" noChangeArrowheads="1"/>
            </p:cNvSpPr>
            <p:nvPr/>
          </p:nvSpPr>
          <p:spPr bwMode="auto">
            <a:xfrm>
              <a:off x="211" y="597"/>
              <a:ext cx="198" cy="1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7" name="Rectangle 11">
              <a:hlinkClick r:id="rId10" tooltip="Apply for this position now!"/>
            </p:cNvPr>
            <p:cNvSpPr>
              <a:spLocks noChangeAspect="1" noChangeArrowheads="1"/>
            </p:cNvSpPr>
            <p:nvPr/>
          </p:nvSpPr>
          <p:spPr bwMode="auto">
            <a:xfrm>
              <a:off x="409" y="592"/>
              <a:ext cx="44" cy="2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8" name="Rectangle 12">
              <a:hlinkClick r:id="rId11" tooltip="Cancel"/>
            </p:cNvPr>
            <p:cNvSpPr>
              <a:spLocks noChangeAspect="1" noChangeArrowheads="1"/>
            </p:cNvSpPr>
            <p:nvPr/>
          </p:nvSpPr>
          <p:spPr bwMode="auto">
            <a:xfrm>
              <a:off x="457" y="592"/>
              <a:ext cx="18" cy="2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9" name="Rectangle 13">
              <a:hlinkClick r:id="rId11" tooltip="Cancel"/>
            </p:cNvPr>
            <p:cNvSpPr>
              <a:spLocks noChangeAspect="1" noChangeArrowheads="1"/>
            </p:cNvSpPr>
            <p:nvPr/>
          </p:nvSpPr>
          <p:spPr bwMode="auto">
            <a:xfrm>
              <a:off x="475" y="597"/>
              <a:ext cx="49" cy="1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30" name="Rectangle 14">
              <a:hlinkClick r:id="rId11" tooltip="Cancel"/>
            </p:cNvPr>
            <p:cNvSpPr>
              <a:spLocks noChangeAspect="1" noChangeArrowheads="1"/>
            </p:cNvSpPr>
            <p:nvPr/>
          </p:nvSpPr>
          <p:spPr bwMode="auto">
            <a:xfrm>
              <a:off x="524" y="592"/>
              <a:ext cx="44" cy="2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30726" name="TextBox 18"/>
          <p:cNvSpPr txBox="1">
            <a:spLocks noChangeArrowheads="1"/>
          </p:cNvSpPr>
          <p:nvPr/>
        </p:nvSpPr>
        <p:spPr bwMode="auto">
          <a:xfrm>
            <a:off x="5943600" y="1447800"/>
            <a:ext cx="3048000" cy="4278313"/>
          </a:xfrm>
          <a:prstGeom prst="rect">
            <a:avLst/>
          </a:prstGeom>
          <a:noFill/>
          <a:ln w="9525">
            <a:noFill/>
            <a:miter lim="800000"/>
            <a:headEnd/>
            <a:tailEnd/>
          </a:ln>
        </p:spPr>
        <p:txBody>
          <a:bodyPr>
            <a:spAutoFit/>
          </a:bodyPr>
          <a:lstStyle/>
          <a:p>
            <a:r>
              <a:rPr lang="en-US" sz="1600"/>
              <a:t>After you click Apply Online, you will have the option to select a Resume and any supporting documents (attachments) to be linked to </a:t>
            </a:r>
          </a:p>
          <a:p>
            <a:r>
              <a:rPr lang="en-US" sz="1600"/>
              <a:t>your application. </a:t>
            </a:r>
          </a:p>
          <a:p>
            <a:endParaRPr lang="en-US" sz="1600" b="1"/>
          </a:p>
          <a:p>
            <a:r>
              <a:rPr lang="en-US" sz="1600" b="1"/>
              <a:t>Please Note: </a:t>
            </a:r>
            <a:r>
              <a:rPr lang="en-US" sz="1600"/>
              <a:t>If you are updating a previously submitted application, you must re-submit your Resume and all applicable supporting documents.</a:t>
            </a:r>
          </a:p>
          <a:p>
            <a:endParaRPr lang="en-US" sz="1600"/>
          </a:p>
          <a:p>
            <a:r>
              <a:rPr lang="en-US" sz="1600"/>
              <a:t>After you click </a:t>
            </a:r>
            <a:r>
              <a:rPr lang="en-US" sz="1600" i="1"/>
              <a:t>Apply for this position now</a:t>
            </a:r>
            <a:r>
              <a:rPr lang="en-US" sz="1600"/>
              <a:t>!, USAJOBS will redirect you to Application Manager.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2543</TotalTime>
  <Words>1746</Words>
  <Application>Microsoft Office PowerPoint</Application>
  <PresentationFormat>On-screen Show (4:3)</PresentationFormat>
  <Paragraphs>217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Introduction to USAJOBS</vt:lpstr>
      <vt:lpstr>USAJOBS Main Page</vt:lpstr>
      <vt:lpstr>Create an Account</vt:lpstr>
      <vt:lpstr>USAJOBS – My Account Area</vt:lpstr>
      <vt:lpstr>Search Jobs</vt:lpstr>
      <vt:lpstr>Job Search Results</vt:lpstr>
      <vt:lpstr>Job Announcement – Apply Online</vt:lpstr>
      <vt:lpstr>Select Resume and Attachment(s) </vt:lpstr>
      <vt:lpstr>Transition to USA Staffing® - Application Manager</vt:lpstr>
      <vt:lpstr>Application Manager</vt:lpstr>
      <vt:lpstr>Application Manager</vt:lpstr>
      <vt:lpstr>Create an Application Manager Account</vt:lpstr>
      <vt:lpstr>Application Manager</vt:lpstr>
      <vt:lpstr>Biographic Data – Eligibility Information</vt:lpstr>
      <vt:lpstr>Assessment Questionnaire</vt:lpstr>
      <vt:lpstr>ReUse Documents</vt:lpstr>
      <vt:lpstr>Upload Documents</vt:lpstr>
      <vt:lpstr>Upload Documents</vt:lpstr>
      <vt:lpstr>Submit My Answers</vt:lpstr>
      <vt:lpstr>Confirmation Message</vt:lpstr>
      <vt:lpstr>USAJOBS – Application Status</vt:lpstr>
      <vt:lpstr>Details Page</vt:lpstr>
      <vt:lpstr>Checklist Page</vt:lpstr>
      <vt:lpstr>Remember…</vt:lpstr>
      <vt:lpstr>More Information</vt:lpstr>
    </vt:vector>
  </TitlesOfParts>
  <Company>OmniStudio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OmniStudio</dc:creator>
  <cp:lastModifiedBy>patricia.h.bedford</cp:lastModifiedBy>
  <cp:revision>307</cp:revision>
  <dcterms:created xsi:type="dcterms:W3CDTF">2009-11-10T14:47:32Z</dcterms:created>
  <dcterms:modified xsi:type="dcterms:W3CDTF">2011-10-26T21:48:50Z</dcterms:modified>
</cp:coreProperties>
</file>